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8288000" cy="10287000"/>
  <p:notesSz cx="6858000" cy="9144000"/>
  <p:embeddedFontLst>
    <p:embeddedFont>
      <p:font typeface="Montserrat Classic" charset="1" panose="00000500000000000000"/>
      <p:regular r:id="rId34"/>
    </p:embeddedFont>
    <p:embeddedFont>
      <p:font typeface="Montserrat Classic Bold" charset="1" panose="00000800000000000000"/>
      <p:regular r:id="rId35"/>
    </p:embeddedFont>
    <p:embeddedFont>
      <p:font typeface="Tajawal Bold" charset="1" panose="00000800000000000000"/>
      <p:regular r:id="rId36"/>
    </p:embeddedFont>
    <p:embeddedFont>
      <p:font typeface="Tajawal" charset="1" panose="00000500000000000000"/>
      <p:regular r:id="rId37"/>
    </p:embeddedFont>
    <p:embeddedFont>
      <p:font typeface="Alata" charset="1" panose="00000500000000000000"/>
      <p:regular r:id="rId38"/>
    </p:embeddedFont>
    <p:embeddedFont>
      <p:font typeface="Droid Arabic Naskh Bold" charset="1" panose="020B0806030804020204"/>
      <p:regular r:id="rId39"/>
    </p:embeddedFont>
    <p:embeddedFont>
      <p:font typeface="Droid Arabic Kufi" charset="1" panose="020B0606030804020204"/>
      <p:regular r:id="rId40"/>
    </p:embeddedFont>
    <p:embeddedFont>
      <p:font typeface="Glacial Indifference" charset="1" panose="00000000000000000000"/>
      <p:regular r:id="rId41"/>
    </p:embeddedFont>
    <p:embeddedFont>
      <p:font typeface="Open Sans" charset="1" panose="020B0606030504020204"/>
      <p:regular r:id="rId42"/>
    </p:embeddedFont>
    <p:embeddedFont>
      <p:font typeface="Questrial" charset="1" panose="02000000000000000000"/>
      <p:regular r:id="rId43"/>
    </p:embeddedFont>
    <p:embeddedFont>
      <p:font typeface="Garet" charset="1" panose="00000000000000000000"/>
      <p:regular r:id="rId44"/>
    </p:embeddedFont>
    <p:embeddedFont>
      <p:font typeface="Mont Heavy" charset="1" panose="00000A00000000000000"/>
      <p:regular r:id="rId45"/>
    </p:embeddedFont>
    <p:embeddedFont>
      <p:font typeface="Mont Bold" charset="1" panose="0000080000000000000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Relationship Id="rId7" Target="../media/image6.jpeg" Type="http://schemas.openxmlformats.org/officeDocument/2006/relationships/image"/><Relationship Id="rId8" Target="../media/image7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jpeg" Type="http://schemas.openxmlformats.org/officeDocument/2006/relationships/image"/><Relationship Id="rId3" Target="../media/image41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Relationship Id="rId6" Target="../media/image44.png" Type="http://schemas.openxmlformats.org/officeDocument/2006/relationships/image"/><Relationship Id="rId7" Target="../media/image45.png" Type="http://schemas.openxmlformats.org/officeDocument/2006/relationships/image"/><Relationship Id="rId8" Target="../media/image4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11" Target="../media/image17.png" Type="http://schemas.openxmlformats.org/officeDocument/2006/relationships/image"/><Relationship Id="rId12" Target="../media/image18.svg" Type="http://schemas.openxmlformats.org/officeDocument/2006/relationships/image"/><Relationship Id="rId13" Target="../media/image19.png" Type="http://schemas.openxmlformats.org/officeDocument/2006/relationships/image"/><Relationship Id="rId14" Target="../media/image20.svg" Type="http://schemas.openxmlformats.org/officeDocument/2006/relationships/imag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jpeg" Type="http://schemas.openxmlformats.org/officeDocument/2006/relationships/image"/><Relationship Id="rId5" Target="../media/image11.jpeg" Type="http://schemas.openxmlformats.org/officeDocument/2006/relationships/image"/><Relationship Id="rId6" Target="../media/image12.jpe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svg" Type="http://schemas.openxmlformats.org/officeDocument/2006/relationships/image"/><Relationship Id="rId4" Target="../media/image52.png" Type="http://schemas.openxmlformats.org/officeDocument/2006/relationships/image"/><Relationship Id="rId5" Target="../media/image53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jpeg" Type="http://schemas.openxmlformats.org/officeDocument/2006/relationships/image"/><Relationship Id="rId3" Target="../media/image56.png" Type="http://schemas.openxmlformats.org/officeDocument/2006/relationships/image"/><Relationship Id="rId4" Target="../media/image5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https://www.kaggle.com/datasets/hugomathien/soccer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28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94926" y="-3053613"/>
            <a:ext cx="21216496" cy="7213609"/>
          </a:xfrm>
          <a:custGeom>
            <a:avLst/>
            <a:gdLst/>
            <a:ahLst/>
            <a:cxnLst/>
            <a:rect r="r" b="b" t="t" l="l"/>
            <a:pathLst>
              <a:path h="7213609" w="21216496">
                <a:moveTo>
                  <a:pt x="0" y="0"/>
                </a:moveTo>
                <a:lnTo>
                  <a:pt x="21216496" y="0"/>
                </a:lnTo>
                <a:lnTo>
                  <a:pt x="21216496" y="7213608"/>
                </a:lnTo>
                <a:lnTo>
                  <a:pt x="0" y="7213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6199529" y="2934301"/>
            <a:ext cx="12295483" cy="12157159"/>
          </a:xfrm>
          <a:custGeom>
            <a:avLst/>
            <a:gdLst/>
            <a:ahLst/>
            <a:cxnLst/>
            <a:rect r="r" b="b" t="t" l="l"/>
            <a:pathLst>
              <a:path h="12157159" w="12295483">
                <a:moveTo>
                  <a:pt x="0" y="0"/>
                </a:moveTo>
                <a:lnTo>
                  <a:pt x="12295484" y="0"/>
                </a:lnTo>
                <a:lnTo>
                  <a:pt x="12295484" y="12157159"/>
                </a:lnTo>
                <a:lnTo>
                  <a:pt x="0" y="12157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1004888" y="3368058"/>
            <a:ext cx="47625" cy="3802747"/>
            <a:chOff x="0" y="0"/>
            <a:chExt cx="12543" cy="100154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543" cy="1001547"/>
            </a:xfrm>
            <a:custGeom>
              <a:avLst/>
              <a:gdLst/>
              <a:ahLst/>
              <a:cxnLst/>
              <a:rect r="r" b="b" t="t" l="l"/>
              <a:pathLst>
                <a:path h="1001547" w="12543">
                  <a:moveTo>
                    <a:pt x="0" y="0"/>
                  </a:moveTo>
                  <a:lnTo>
                    <a:pt x="12543" y="0"/>
                  </a:lnTo>
                  <a:lnTo>
                    <a:pt x="12543" y="1001547"/>
                  </a:lnTo>
                  <a:lnTo>
                    <a:pt x="0" y="100154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2543" cy="10396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>
            <a:off x="1207054" y="6187278"/>
            <a:ext cx="9777801" cy="0"/>
          </a:xfrm>
          <a:prstGeom prst="line">
            <a:avLst/>
          </a:prstGeom>
          <a:ln cap="flat" w="9525">
            <a:solidFill>
              <a:srgbClr val="FFFFFF">
                <a:alpha val="23922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2063006" y="553191"/>
            <a:ext cx="3015295" cy="4451259"/>
            <a:chOff x="0" y="0"/>
            <a:chExt cx="790303" cy="11666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90303" cy="1166666"/>
            </a:xfrm>
            <a:custGeom>
              <a:avLst/>
              <a:gdLst/>
              <a:ahLst/>
              <a:cxnLst/>
              <a:rect r="r" b="b" t="t" l="l"/>
              <a:pathLst>
                <a:path h="1166666" w="790303">
                  <a:moveTo>
                    <a:pt x="136080" y="0"/>
                  </a:moveTo>
                  <a:lnTo>
                    <a:pt x="654223" y="0"/>
                  </a:lnTo>
                  <a:cubicBezTo>
                    <a:pt x="729377" y="0"/>
                    <a:pt x="790303" y="60925"/>
                    <a:pt x="790303" y="136080"/>
                  </a:cubicBezTo>
                  <a:lnTo>
                    <a:pt x="790303" y="1030586"/>
                  </a:lnTo>
                  <a:cubicBezTo>
                    <a:pt x="790303" y="1066676"/>
                    <a:pt x="775966" y="1101289"/>
                    <a:pt x="750446" y="1126809"/>
                  </a:cubicBezTo>
                  <a:cubicBezTo>
                    <a:pt x="724926" y="1152329"/>
                    <a:pt x="690313" y="1166666"/>
                    <a:pt x="654223" y="1166666"/>
                  </a:cubicBezTo>
                  <a:lnTo>
                    <a:pt x="136080" y="1166666"/>
                  </a:lnTo>
                  <a:cubicBezTo>
                    <a:pt x="60925" y="1166666"/>
                    <a:pt x="0" y="1105741"/>
                    <a:pt x="0" y="1030586"/>
                  </a:cubicBezTo>
                  <a:lnTo>
                    <a:pt x="0" y="136080"/>
                  </a:lnTo>
                  <a:cubicBezTo>
                    <a:pt x="0" y="60925"/>
                    <a:pt x="60925" y="0"/>
                    <a:pt x="13608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836" r="0" b="-836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811150" y="2965290"/>
            <a:ext cx="856960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pc="269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ICS 474 - Big Data Analysis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7054" y="4398120"/>
            <a:ext cx="9777801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Insights and Predictions of Football Players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50763" y="6489970"/>
            <a:ext cx="8569609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 spc="345">
                <a:solidFill>
                  <a:srgbClr val="FC785C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Team Excellegent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50763" y="7344795"/>
            <a:ext cx="8569609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spc="194">
                <a:solidFill>
                  <a:srgbClr val="FC785C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25 November 2024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4649164" y="3200241"/>
            <a:ext cx="3015295" cy="4451259"/>
            <a:chOff x="0" y="0"/>
            <a:chExt cx="790303" cy="116666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90303" cy="1166666"/>
            </a:xfrm>
            <a:custGeom>
              <a:avLst/>
              <a:gdLst/>
              <a:ahLst/>
              <a:cxnLst/>
              <a:rect r="r" b="b" t="t" l="l"/>
              <a:pathLst>
                <a:path h="1166666" w="790303">
                  <a:moveTo>
                    <a:pt x="128377" y="0"/>
                  </a:moveTo>
                  <a:lnTo>
                    <a:pt x="661925" y="0"/>
                  </a:lnTo>
                  <a:cubicBezTo>
                    <a:pt x="695973" y="0"/>
                    <a:pt x="728626" y="13525"/>
                    <a:pt x="752702" y="37601"/>
                  </a:cubicBezTo>
                  <a:cubicBezTo>
                    <a:pt x="776777" y="61676"/>
                    <a:pt x="790303" y="94330"/>
                    <a:pt x="790303" y="128377"/>
                  </a:cubicBezTo>
                  <a:lnTo>
                    <a:pt x="790303" y="1038288"/>
                  </a:lnTo>
                  <a:cubicBezTo>
                    <a:pt x="790303" y="1072336"/>
                    <a:pt x="776777" y="1104989"/>
                    <a:pt x="752702" y="1129065"/>
                  </a:cubicBezTo>
                  <a:cubicBezTo>
                    <a:pt x="728626" y="1153140"/>
                    <a:pt x="695973" y="1166666"/>
                    <a:pt x="661925" y="1166666"/>
                  </a:cubicBezTo>
                  <a:lnTo>
                    <a:pt x="128377" y="1166666"/>
                  </a:lnTo>
                  <a:cubicBezTo>
                    <a:pt x="94330" y="1166666"/>
                    <a:pt x="61676" y="1153140"/>
                    <a:pt x="37601" y="1129065"/>
                  </a:cubicBezTo>
                  <a:cubicBezTo>
                    <a:pt x="13525" y="1104989"/>
                    <a:pt x="0" y="1072336"/>
                    <a:pt x="0" y="1038288"/>
                  </a:cubicBezTo>
                  <a:lnTo>
                    <a:pt x="0" y="128377"/>
                  </a:lnTo>
                  <a:cubicBezTo>
                    <a:pt x="0" y="94330"/>
                    <a:pt x="13525" y="61676"/>
                    <a:pt x="37601" y="37601"/>
                  </a:cubicBezTo>
                  <a:cubicBezTo>
                    <a:pt x="61676" y="13525"/>
                    <a:pt x="94330" y="0"/>
                    <a:pt x="128377" y="0"/>
                  </a:cubicBezTo>
                  <a:close/>
                </a:path>
              </a:pathLst>
            </a:custGeom>
            <a:blipFill>
              <a:blip r:embed="rId7"/>
              <a:stretch>
                <a:fillRect l="-60924" t="0" r="-60924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1319558" y="0"/>
            <a:ext cx="6968442" cy="10287000"/>
            <a:chOff x="0" y="0"/>
            <a:chExt cx="790303" cy="116666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90303" cy="1166666"/>
            </a:xfrm>
            <a:custGeom>
              <a:avLst/>
              <a:gdLst/>
              <a:ahLst/>
              <a:cxnLst/>
              <a:rect r="r" b="b" t="t" l="l"/>
              <a:pathLst>
                <a:path h="1166666" w="790303">
                  <a:moveTo>
                    <a:pt x="0" y="0"/>
                  </a:moveTo>
                  <a:lnTo>
                    <a:pt x="790303" y="0"/>
                  </a:lnTo>
                  <a:lnTo>
                    <a:pt x="790303" y="1166666"/>
                  </a:lnTo>
                  <a:lnTo>
                    <a:pt x="0" y="1166666"/>
                  </a:lnTo>
                  <a:close/>
                </a:path>
              </a:pathLst>
            </a:custGeom>
            <a:blipFill>
              <a:blip r:embed="rId8"/>
              <a:stretch>
                <a:fillRect l="-60682" t="0" r="-60682" b="0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28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3166" y="2714249"/>
            <a:ext cx="6489833" cy="6319475"/>
          </a:xfrm>
          <a:custGeom>
            <a:avLst/>
            <a:gdLst/>
            <a:ahLst/>
            <a:cxnLst/>
            <a:rect r="r" b="b" t="t" l="l"/>
            <a:pathLst>
              <a:path h="6319475" w="6489833">
                <a:moveTo>
                  <a:pt x="0" y="0"/>
                </a:moveTo>
                <a:lnTo>
                  <a:pt x="6489833" y="0"/>
                </a:lnTo>
                <a:lnTo>
                  <a:pt x="6489833" y="6319475"/>
                </a:lnTo>
                <a:lnTo>
                  <a:pt x="0" y="63194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28224" y="2725084"/>
            <a:ext cx="6528994" cy="6308640"/>
          </a:xfrm>
          <a:custGeom>
            <a:avLst/>
            <a:gdLst/>
            <a:ahLst/>
            <a:cxnLst/>
            <a:rect r="r" b="b" t="t" l="l"/>
            <a:pathLst>
              <a:path h="6308640" w="6528994">
                <a:moveTo>
                  <a:pt x="0" y="0"/>
                </a:moveTo>
                <a:lnTo>
                  <a:pt x="6528994" y="0"/>
                </a:lnTo>
                <a:lnTo>
                  <a:pt x="6528994" y="6308640"/>
                </a:lnTo>
                <a:lnTo>
                  <a:pt x="0" y="63086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719250" y="666433"/>
            <a:ext cx="8849500" cy="848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99"/>
              </a:lnSpc>
              <a:spcBef>
                <a:spcPct val="0"/>
              </a:spcBef>
            </a:pPr>
            <a:r>
              <a:rPr lang="en-US" b="true" sz="6399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Data Distribution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3586134" y="9356485"/>
            <a:ext cx="11115732" cy="726967"/>
            <a:chOff x="0" y="0"/>
            <a:chExt cx="2927600" cy="1914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27600" cy="191464"/>
            </a:xfrm>
            <a:custGeom>
              <a:avLst/>
              <a:gdLst/>
              <a:ahLst/>
              <a:cxnLst/>
              <a:rect r="r" b="b" t="t" l="l"/>
              <a:pathLst>
                <a:path h="191464" w="2927600">
                  <a:moveTo>
                    <a:pt x="35521" y="0"/>
                  </a:moveTo>
                  <a:lnTo>
                    <a:pt x="2892079" y="0"/>
                  </a:lnTo>
                  <a:cubicBezTo>
                    <a:pt x="2911697" y="0"/>
                    <a:pt x="2927600" y="15903"/>
                    <a:pt x="2927600" y="35521"/>
                  </a:cubicBezTo>
                  <a:lnTo>
                    <a:pt x="2927600" y="155944"/>
                  </a:lnTo>
                  <a:cubicBezTo>
                    <a:pt x="2927600" y="175561"/>
                    <a:pt x="2911697" y="191464"/>
                    <a:pt x="2892079" y="191464"/>
                  </a:cubicBezTo>
                  <a:lnTo>
                    <a:pt x="35521" y="191464"/>
                  </a:lnTo>
                  <a:cubicBezTo>
                    <a:pt x="15903" y="191464"/>
                    <a:pt x="0" y="175561"/>
                    <a:pt x="0" y="155944"/>
                  </a:cubicBezTo>
                  <a:lnTo>
                    <a:pt x="0" y="35521"/>
                  </a:lnTo>
                  <a:cubicBezTo>
                    <a:pt x="0" y="15903"/>
                    <a:pt x="15903" y="0"/>
                    <a:pt x="35521" y="0"/>
                  </a:cubicBezTo>
                  <a:close/>
                </a:path>
              </a:pathLst>
            </a:custGeom>
            <a:solidFill>
              <a:srgbClr val="FC785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28575"/>
              <a:ext cx="2927600" cy="1628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  <a:r>
                <a:rPr lang="en-US" b="true" sz="2000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overal_rating (bell-shaped) - Potential (normal distribution)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28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19250" y="666433"/>
            <a:ext cx="8849500" cy="848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99"/>
              </a:lnSpc>
              <a:spcBef>
                <a:spcPct val="0"/>
              </a:spcBef>
            </a:pPr>
            <a:r>
              <a:rPr lang="en-US" b="true" sz="6399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Data Distribution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3586134" y="9258300"/>
            <a:ext cx="11115732" cy="726967"/>
            <a:chOff x="0" y="0"/>
            <a:chExt cx="2927600" cy="1914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27600" cy="191464"/>
            </a:xfrm>
            <a:custGeom>
              <a:avLst/>
              <a:gdLst/>
              <a:ahLst/>
              <a:cxnLst/>
              <a:rect r="r" b="b" t="t" l="l"/>
              <a:pathLst>
                <a:path h="191464" w="2927600">
                  <a:moveTo>
                    <a:pt x="35521" y="0"/>
                  </a:moveTo>
                  <a:lnTo>
                    <a:pt x="2892079" y="0"/>
                  </a:lnTo>
                  <a:cubicBezTo>
                    <a:pt x="2911697" y="0"/>
                    <a:pt x="2927600" y="15903"/>
                    <a:pt x="2927600" y="35521"/>
                  </a:cubicBezTo>
                  <a:lnTo>
                    <a:pt x="2927600" y="155944"/>
                  </a:lnTo>
                  <a:cubicBezTo>
                    <a:pt x="2927600" y="175561"/>
                    <a:pt x="2911697" y="191464"/>
                    <a:pt x="2892079" y="191464"/>
                  </a:cubicBezTo>
                  <a:lnTo>
                    <a:pt x="35521" y="191464"/>
                  </a:lnTo>
                  <a:cubicBezTo>
                    <a:pt x="15903" y="191464"/>
                    <a:pt x="0" y="175561"/>
                    <a:pt x="0" y="155944"/>
                  </a:cubicBezTo>
                  <a:lnTo>
                    <a:pt x="0" y="35521"/>
                  </a:lnTo>
                  <a:cubicBezTo>
                    <a:pt x="0" y="15903"/>
                    <a:pt x="15903" y="0"/>
                    <a:pt x="35521" y="0"/>
                  </a:cubicBezTo>
                  <a:close/>
                </a:path>
              </a:pathLst>
            </a:custGeom>
            <a:solidFill>
              <a:srgbClr val="FC785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2927600" cy="1628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  <a:r>
                <a:rPr lang="en-US" b="true" sz="2000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reaction (normal distribution) - slightly skewed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895839" y="2355090"/>
            <a:ext cx="6496322" cy="6317673"/>
          </a:xfrm>
          <a:custGeom>
            <a:avLst/>
            <a:gdLst/>
            <a:ahLst/>
            <a:cxnLst/>
            <a:rect r="r" b="b" t="t" l="l"/>
            <a:pathLst>
              <a:path h="6317673" w="6496322">
                <a:moveTo>
                  <a:pt x="0" y="0"/>
                </a:moveTo>
                <a:lnTo>
                  <a:pt x="6496322" y="0"/>
                </a:lnTo>
                <a:lnTo>
                  <a:pt x="6496322" y="6317673"/>
                </a:lnTo>
                <a:lnTo>
                  <a:pt x="0" y="63176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28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19250" y="823008"/>
            <a:ext cx="8849500" cy="848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99"/>
              </a:lnSpc>
              <a:spcBef>
                <a:spcPct val="0"/>
              </a:spcBef>
            </a:pPr>
            <a:r>
              <a:rPr lang="en-US" b="true" sz="6399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Data Distribution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3586134" y="9258300"/>
            <a:ext cx="11115732" cy="726967"/>
            <a:chOff x="0" y="0"/>
            <a:chExt cx="2927600" cy="1914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27600" cy="191464"/>
            </a:xfrm>
            <a:custGeom>
              <a:avLst/>
              <a:gdLst/>
              <a:ahLst/>
              <a:cxnLst/>
              <a:rect r="r" b="b" t="t" l="l"/>
              <a:pathLst>
                <a:path h="191464" w="2927600">
                  <a:moveTo>
                    <a:pt x="35521" y="0"/>
                  </a:moveTo>
                  <a:lnTo>
                    <a:pt x="2892079" y="0"/>
                  </a:lnTo>
                  <a:cubicBezTo>
                    <a:pt x="2911697" y="0"/>
                    <a:pt x="2927600" y="15903"/>
                    <a:pt x="2927600" y="35521"/>
                  </a:cubicBezTo>
                  <a:lnTo>
                    <a:pt x="2927600" y="155944"/>
                  </a:lnTo>
                  <a:cubicBezTo>
                    <a:pt x="2927600" y="175561"/>
                    <a:pt x="2911697" y="191464"/>
                    <a:pt x="2892079" y="191464"/>
                  </a:cubicBezTo>
                  <a:lnTo>
                    <a:pt x="35521" y="191464"/>
                  </a:lnTo>
                  <a:cubicBezTo>
                    <a:pt x="15903" y="191464"/>
                    <a:pt x="0" y="175561"/>
                    <a:pt x="0" y="155944"/>
                  </a:cubicBezTo>
                  <a:lnTo>
                    <a:pt x="0" y="35521"/>
                  </a:lnTo>
                  <a:cubicBezTo>
                    <a:pt x="0" y="15903"/>
                    <a:pt x="15903" y="0"/>
                    <a:pt x="35521" y="0"/>
                  </a:cubicBezTo>
                  <a:close/>
                </a:path>
              </a:pathLst>
            </a:custGeom>
            <a:solidFill>
              <a:srgbClr val="FC785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2927600" cy="1628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  <a:r>
                <a:rPr lang="en-US" b="true" sz="2000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sliding_tackle (bi-modal distribution) 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918647" y="2310514"/>
            <a:ext cx="6450706" cy="6308640"/>
          </a:xfrm>
          <a:custGeom>
            <a:avLst/>
            <a:gdLst/>
            <a:ahLst/>
            <a:cxnLst/>
            <a:rect r="r" b="b" t="t" l="l"/>
            <a:pathLst>
              <a:path h="6308640" w="6450706">
                <a:moveTo>
                  <a:pt x="0" y="0"/>
                </a:moveTo>
                <a:lnTo>
                  <a:pt x="6450706" y="0"/>
                </a:lnTo>
                <a:lnTo>
                  <a:pt x="6450706" y="6308640"/>
                </a:lnTo>
                <a:lnTo>
                  <a:pt x="0" y="63086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213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28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19250" y="666433"/>
            <a:ext cx="8849500" cy="848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99"/>
              </a:lnSpc>
              <a:spcBef>
                <a:spcPct val="0"/>
              </a:spcBef>
            </a:pPr>
            <a:r>
              <a:rPr lang="en-US" b="true" sz="6399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Data Distribution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3586134" y="9258300"/>
            <a:ext cx="11115732" cy="726967"/>
            <a:chOff x="0" y="0"/>
            <a:chExt cx="2927600" cy="1914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27600" cy="191464"/>
            </a:xfrm>
            <a:custGeom>
              <a:avLst/>
              <a:gdLst/>
              <a:ahLst/>
              <a:cxnLst/>
              <a:rect r="r" b="b" t="t" l="l"/>
              <a:pathLst>
                <a:path h="191464" w="2927600">
                  <a:moveTo>
                    <a:pt x="35521" y="0"/>
                  </a:moveTo>
                  <a:lnTo>
                    <a:pt x="2892079" y="0"/>
                  </a:lnTo>
                  <a:cubicBezTo>
                    <a:pt x="2911697" y="0"/>
                    <a:pt x="2927600" y="15903"/>
                    <a:pt x="2927600" y="35521"/>
                  </a:cubicBezTo>
                  <a:lnTo>
                    <a:pt x="2927600" y="155944"/>
                  </a:lnTo>
                  <a:cubicBezTo>
                    <a:pt x="2927600" y="175561"/>
                    <a:pt x="2911697" y="191464"/>
                    <a:pt x="2892079" y="191464"/>
                  </a:cubicBezTo>
                  <a:lnTo>
                    <a:pt x="35521" y="191464"/>
                  </a:lnTo>
                  <a:cubicBezTo>
                    <a:pt x="15903" y="191464"/>
                    <a:pt x="0" y="175561"/>
                    <a:pt x="0" y="155944"/>
                  </a:cubicBezTo>
                  <a:lnTo>
                    <a:pt x="0" y="35521"/>
                  </a:lnTo>
                  <a:cubicBezTo>
                    <a:pt x="0" y="15903"/>
                    <a:pt x="15903" y="0"/>
                    <a:pt x="35521" y="0"/>
                  </a:cubicBezTo>
                  <a:close/>
                </a:path>
              </a:pathLst>
            </a:custGeom>
            <a:solidFill>
              <a:srgbClr val="FC785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2927600" cy="1628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  <a:r>
                <a:rPr lang="en-US" b="true" sz="2000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Both have distribution that indicate higher clustering near the upper end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91046" y="1992807"/>
            <a:ext cx="6555407" cy="6301385"/>
          </a:xfrm>
          <a:custGeom>
            <a:avLst/>
            <a:gdLst/>
            <a:ahLst/>
            <a:cxnLst/>
            <a:rect r="r" b="b" t="t" l="l"/>
            <a:pathLst>
              <a:path h="6301385" w="6555407">
                <a:moveTo>
                  <a:pt x="0" y="0"/>
                </a:moveTo>
                <a:lnTo>
                  <a:pt x="6555407" y="0"/>
                </a:lnTo>
                <a:lnTo>
                  <a:pt x="6555407" y="6301386"/>
                </a:lnTo>
                <a:lnTo>
                  <a:pt x="0" y="63013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87236" y="1992807"/>
            <a:ext cx="6464028" cy="6326668"/>
          </a:xfrm>
          <a:custGeom>
            <a:avLst/>
            <a:gdLst/>
            <a:ahLst/>
            <a:cxnLst/>
            <a:rect r="r" b="b" t="t" l="l"/>
            <a:pathLst>
              <a:path h="6326668" w="6464028">
                <a:moveTo>
                  <a:pt x="0" y="0"/>
                </a:moveTo>
                <a:lnTo>
                  <a:pt x="6464028" y="0"/>
                </a:lnTo>
                <a:lnTo>
                  <a:pt x="6464028" y="6326668"/>
                </a:lnTo>
                <a:lnTo>
                  <a:pt x="0" y="63266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28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860225">
            <a:off x="12926962" y="4667372"/>
            <a:ext cx="9987884" cy="9875520"/>
          </a:xfrm>
          <a:custGeom>
            <a:avLst/>
            <a:gdLst/>
            <a:ahLst/>
            <a:cxnLst/>
            <a:rect r="r" b="b" t="t" l="l"/>
            <a:pathLst>
              <a:path h="9875520" w="9987884">
                <a:moveTo>
                  <a:pt x="0" y="0"/>
                </a:moveTo>
                <a:lnTo>
                  <a:pt x="9987884" y="0"/>
                </a:lnTo>
                <a:lnTo>
                  <a:pt x="9987884" y="9875520"/>
                </a:lnTo>
                <a:lnTo>
                  <a:pt x="0" y="9875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5185370">
            <a:off x="-3542676" y="-3258225"/>
            <a:ext cx="9142752" cy="9039896"/>
          </a:xfrm>
          <a:custGeom>
            <a:avLst/>
            <a:gdLst/>
            <a:ahLst/>
            <a:cxnLst/>
            <a:rect r="r" b="b" t="t" l="l"/>
            <a:pathLst>
              <a:path h="9039896" w="9142752">
                <a:moveTo>
                  <a:pt x="0" y="0"/>
                </a:moveTo>
                <a:lnTo>
                  <a:pt x="9142752" y="0"/>
                </a:lnTo>
                <a:lnTo>
                  <a:pt x="9142752" y="9039895"/>
                </a:lnTo>
                <a:lnTo>
                  <a:pt x="0" y="90398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3609871" y="3882046"/>
            <a:ext cx="11068259" cy="2224157"/>
            <a:chOff x="0" y="0"/>
            <a:chExt cx="2915097" cy="58578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15097" cy="585786"/>
            </a:xfrm>
            <a:custGeom>
              <a:avLst/>
              <a:gdLst/>
              <a:ahLst/>
              <a:cxnLst/>
              <a:rect r="r" b="b" t="t" l="l"/>
              <a:pathLst>
                <a:path h="585786" w="2915097">
                  <a:moveTo>
                    <a:pt x="0" y="0"/>
                  </a:moveTo>
                  <a:lnTo>
                    <a:pt x="2915097" y="0"/>
                  </a:lnTo>
                  <a:lnTo>
                    <a:pt x="2915097" y="585786"/>
                  </a:lnTo>
                  <a:lnTo>
                    <a:pt x="0" y="585786"/>
                  </a:lnTo>
                  <a:close/>
                </a:path>
              </a:pathLst>
            </a:custGeom>
            <a:solidFill>
              <a:srgbClr val="F2F4F5">
                <a:alpha val="15686"/>
              </a:srgbClr>
            </a:solidFill>
            <a:ln w="38100" cap="sq">
              <a:solidFill>
                <a:srgbClr val="F2F4F5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61925"/>
              <a:ext cx="2915097" cy="747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0942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118275" y="4269473"/>
            <a:ext cx="10051450" cy="1160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20"/>
              </a:lnSpc>
              <a:spcBef>
                <a:spcPct val="0"/>
              </a:spcBef>
            </a:pPr>
            <a:r>
              <a:rPr lang="en-US" sz="6800" spc="442">
                <a:solidFill>
                  <a:srgbClr val="EE65BC"/>
                </a:solidFill>
                <a:latin typeface="Alata"/>
                <a:ea typeface="Alata"/>
                <a:cs typeface="Alata"/>
                <a:sym typeface="Alata"/>
              </a:rPr>
              <a:t>DATA PREPROCESSING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28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60588" y="0"/>
            <a:ext cx="7327412" cy="10287000"/>
            <a:chOff x="0" y="0"/>
            <a:chExt cx="9769883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2689" t="0" r="37244" b="0"/>
            <a:stretch>
              <a:fillRect/>
            </a:stretch>
          </p:blipFill>
          <p:spPr>
            <a:xfrm flipH="false" flipV="false">
              <a:off x="0" y="0"/>
              <a:ext cx="9769883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15015" y="2996314"/>
            <a:ext cx="1476665" cy="147666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C785C">
                    <a:alpha val="100000"/>
                  </a:srgbClr>
                </a:gs>
                <a:gs pos="100000">
                  <a:srgbClr val="EE65BC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15015" y="5228985"/>
            <a:ext cx="1476665" cy="147666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C785C">
                    <a:alpha val="100000"/>
                  </a:srgbClr>
                </a:gs>
                <a:gs pos="100000">
                  <a:srgbClr val="EE65BC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15015" y="7370155"/>
            <a:ext cx="1476665" cy="147666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C785C">
                    <a:alpha val="100000"/>
                  </a:srgbClr>
                </a:gs>
                <a:gs pos="100000">
                  <a:srgbClr val="EE65BC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611849" y="1152525"/>
            <a:ext cx="8346841" cy="848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99"/>
              </a:lnSpc>
              <a:spcBef>
                <a:spcPct val="0"/>
              </a:spcBef>
            </a:pPr>
            <a:r>
              <a:rPr lang="en-US" b="true" sz="6399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Data Preprocessing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87798" y="2986243"/>
            <a:ext cx="5897855" cy="424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00"/>
              </a:lnSpc>
              <a:spcBef>
                <a:spcPct val="0"/>
              </a:spcBef>
            </a:pPr>
            <a:r>
              <a:rPr lang="en-US" b="true" sz="3200">
                <a:solidFill>
                  <a:srgbClr val="FC785C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Handling Missing Data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87798" y="5127413"/>
            <a:ext cx="7576587" cy="424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00"/>
              </a:lnSpc>
              <a:spcBef>
                <a:spcPct val="0"/>
              </a:spcBef>
            </a:pPr>
            <a:r>
              <a:rPr lang="en-US" b="true" sz="3200">
                <a:solidFill>
                  <a:srgbClr val="EE65BC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Feature Scaling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87798" y="3598645"/>
            <a:ext cx="7858125" cy="691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60"/>
              </a:lnSpc>
            </a:pPr>
            <a:r>
              <a:rPr lang="en-US" sz="24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Used deletion to handle missing numeric and categorical values in the dataset.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87798" y="5739815"/>
            <a:ext cx="7858125" cy="103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60"/>
              </a:lnSpc>
            </a:pPr>
            <a:r>
              <a:rPr lang="en-US" sz="24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Feature scaling was not applied as the Random Forest model is scale-invariant. All features already lie within a comparable range (0–100).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687798" y="7266667"/>
            <a:ext cx="6402855" cy="424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00"/>
              </a:lnSpc>
              <a:spcBef>
                <a:spcPct val="0"/>
              </a:spcBef>
            </a:pPr>
            <a:r>
              <a:rPr lang="en-US" b="true" sz="3200">
                <a:solidFill>
                  <a:srgbClr val="F8A94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Feature Selection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87798" y="7880985"/>
            <a:ext cx="7967728" cy="1377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0"/>
              </a:lnSpc>
            </a:pPr>
            <a:r>
              <a:rPr lang="en-US" sz="24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These features (</a:t>
            </a:r>
            <a:r>
              <a:rPr lang="en-US" sz="2400" b="true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Potential</a:t>
            </a:r>
            <a:r>
              <a:rPr lang="en-US" sz="24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, </a:t>
            </a:r>
            <a:r>
              <a:rPr lang="en-US" sz="2400" b="true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Reactions</a:t>
            </a:r>
            <a:r>
              <a:rPr lang="en-US" sz="24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, </a:t>
            </a:r>
            <a:r>
              <a:rPr lang="en-US" sz="2400" b="true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Ball Control</a:t>
            </a:r>
            <a:r>
              <a:rPr lang="en-US" sz="24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, </a:t>
            </a:r>
            <a:r>
              <a:rPr lang="en-US" sz="2400" b="true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Short Passing</a:t>
            </a:r>
            <a:r>
              <a:rPr lang="en-US" sz="24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, </a:t>
            </a:r>
            <a:r>
              <a:rPr lang="en-US" sz="2400" b="true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Standing Tackle</a:t>
            </a:r>
            <a:r>
              <a:rPr lang="en-US" sz="24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) exhibited strong correlations with the target variable (overall_rating).</a:t>
            </a:r>
          </a:p>
          <a:p>
            <a:pPr algn="l" marL="0" indent="0" lvl="0">
              <a:lnSpc>
                <a:spcPts val="2760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28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860225">
            <a:off x="12926962" y="4667372"/>
            <a:ext cx="9987884" cy="9875520"/>
          </a:xfrm>
          <a:custGeom>
            <a:avLst/>
            <a:gdLst/>
            <a:ahLst/>
            <a:cxnLst/>
            <a:rect r="r" b="b" t="t" l="l"/>
            <a:pathLst>
              <a:path h="9875520" w="9987884">
                <a:moveTo>
                  <a:pt x="0" y="0"/>
                </a:moveTo>
                <a:lnTo>
                  <a:pt x="9987884" y="0"/>
                </a:lnTo>
                <a:lnTo>
                  <a:pt x="9987884" y="9875520"/>
                </a:lnTo>
                <a:lnTo>
                  <a:pt x="0" y="9875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5185370">
            <a:off x="-3542676" y="-3258225"/>
            <a:ext cx="9142752" cy="9039896"/>
          </a:xfrm>
          <a:custGeom>
            <a:avLst/>
            <a:gdLst/>
            <a:ahLst/>
            <a:cxnLst/>
            <a:rect r="r" b="b" t="t" l="l"/>
            <a:pathLst>
              <a:path h="9039896" w="9142752">
                <a:moveTo>
                  <a:pt x="0" y="0"/>
                </a:moveTo>
                <a:lnTo>
                  <a:pt x="9142752" y="0"/>
                </a:lnTo>
                <a:lnTo>
                  <a:pt x="9142752" y="9039895"/>
                </a:lnTo>
                <a:lnTo>
                  <a:pt x="0" y="90398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3609871" y="3882046"/>
            <a:ext cx="11068259" cy="2224157"/>
            <a:chOff x="0" y="0"/>
            <a:chExt cx="2915097" cy="58578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15097" cy="585786"/>
            </a:xfrm>
            <a:custGeom>
              <a:avLst/>
              <a:gdLst/>
              <a:ahLst/>
              <a:cxnLst/>
              <a:rect r="r" b="b" t="t" l="l"/>
              <a:pathLst>
                <a:path h="585786" w="2915097">
                  <a:moveTo>
                    <a:pt x="0" y="0"/>
                  </a:moveTo>
                  <a:lnTo>
                    <a:pt x="2915097" y="0"/>
                  </a:lnTo>
                  <a:lnTo>
                    <a:pt x="2915097" y="585786"/>
                  </a:lnTo>
                  <a:lnTo>
                    <a:pt x="0" y="585786"/>
                  </a:lnTo>
                  <a:close/>
                </a:path>
              </a:pathLst>
            </a:custGeom>
            <a:solidFill>
              <a:srgbClr val="F2F4F5">
                <a:alpha val="15686"/>
              </a:srgbClr>
            </a:solidFill>
            <a:ln w="38100" cap="sq">
              <a:solidFill>
                <a:srgbClr val="F2F4F5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61925"/>
              <a:ext cx="2915097" cy="747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0942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118275" y="4269473"/>
            <a:ext cx="10051450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 spc="454">
                <a:solidFill>
                  <a:srgbClr val="EE65BC"/>
                </a:solidFill>
                <a:latin typeface="Alata"/>
                <a:ea typeface="Alata"/>
                <a:cs typeface="Alata"/>
                <a:sym typeface="Alata"/>
              </a:rPr>
              <a:t>DATA VISUALIZATION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28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983285" y="-659181"/>
            <a:ext cx="20254571" cy="12303398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-5400000">
            <a:off x="4508581" y="-576860"/>
            <a:ext cx="6544563" cy="3211121"/>
          </a:xfrm>
          <a:custGeom>
            <a:avLst/>
            <a:gdLst/>
            <a:ahLst/>
            <a:cxnLst/>
            <a:rect r="r" b="b" t="t" l="l"/>
            <a:pathLst>
              <a:path h="3211121" w="6544563">
                <a:moveTo>
                  <a:pt x="0" y="0"/>
                </a:moveTo>
                <a:lnTo>
                  <a:pt x="6544563" y="0"/>
                </a:lnTo>
                <a:lnTo>
                  <a:pt x="6544563" y="3211120"/>
                </a:lnTo>
                <a:lnTo>
                  <a:pt x="0" y="32111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9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-101516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7343191" y="378470"/>
            <a:ext cx="4086463" cy="1167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44"/>
              </a:lnSpc>
            </a:pPr>
            <a:r>
              <a:rPr lang="en-US" b="true" sz="6817">
                <a:solidFill>
                  <a:srgbClr val="F2F4F5"/>
                </a:solidFill>
                <a:latin typeface="Droid Arabic Naskh Bold"/>
                <a:ea typeface="Droid Arabic Naskh Bold"/>
                <a:cs typeface="Droid Arabic Naskh Bold"/>
                <a:sym typeface="Droid Arabic Naskh Bold"/>
              </a:rPr>
              <a:t>correlation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20094" y="4673299"/>
            <a:ext cx="4563265" cy="3931886"/>
            <a:chOff x="0" y="0"/>
            <a:chExt cx="1201848" cy="10355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01847" cy="1035558"/>
            </a:xfrm>
            <a:custGeom>
              <a:avLst/>
              <a:gdLst/>
              <a:ahLst/>
              <a:cxnLst/>
              <a:rect r="r" b="b" t="t" l="l"/>
              <a:pathLst>
                <a:path h="1035558" w="1201847">
                  <a:moveTo>
                    <a:pt x="86525" y="0"/>
                  </a:moveTo>
                  <a:lnTo>
                    <a:pt x="1115322" y="0"/>
                  </a:lnTo>
                  <a:cubicBezTo>
                    <a:pt x="1138270" y="0"/>
                    <a:pt x="1160278" y="9116"/>
                    <a:pt x="1176505" y="25343"/>
                  </a:cubicBezTo>
                  <a:cubicBezTo>
                    <a:pt x="1192731" y="41569"/>
                    <a:pt x="1201847" y="63577"/>
                    <a:pt x="1201847" y="86525"/>
                  </a:cubicBezTo>
                  <a:lnTo>
                    <a:pt x="1201847" y="949033"/>
                  </a:lnTo>
                  <a:cubicBezTo>
                    <a:pt x="1201847" y="971981"/>
                    <a:pt x="1192731" y="993989"/>
                    <a:pt x="1176505" y="1010216"/>
                  </a:cubicBezTo>
                  <a:cubicBezTo>
                    <a:pt x="1160278" y="1026442"/>
                    <a:pt x="1138270" y="1035558"/>
                    <a:pt x="1115322" y="1035558"/>
                  </a:cubicBezTo>
                  <a:lnTo>
                    <a:pt x="86525" y="1035558"/>
                  </a:lnTo>
                  <a:cubicBezTo>
                    <a:pt x="63577" y="1035558"/>
                    <a:pt x="41569" y="1026442"/>
                    <a:pt x="25343" y="1010216"/>
                  </a:cubicBezTo>
                  <a:cubicBezTo>
                    <a:pt x="9116" y="993989"/>
                    <a:pt x="0" y="971981"/>
                    <a:pt x="0" y="949033"/>
                  </a:cubicBezTo>
                  <a:lnTo>
                    <a:pt x="0" y="86525"/>
                  </a:lnTo>
                  <a:cubicBezTo>
                    <a:pt x="0" y="63577"/>
                    <a:pt x="9116" y="41569"/>
                    <a:pt x="25343" y="25343"/>
                  </a:cubicBezTo>
                  <a:cubicBezTo>
                    <a:pt x="41569" y="9116"/>
                    <a:pt x="63577" y="0"/>
                    <a:pt x="8652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C785C">
                    <a:alpha val="100000"/>
                  </a:srgbClr>
                </a:gs>
                <a:gs pos="100000">
                  <a:srgbClr val="EE65BC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1201848" cy="997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860376" y="4673299"/>
            <a:ext cx="4563265" cy="3931886"/>
            <a:chOff x="0" y="0"/>
            <a:chExt cx="1201848" cy="103555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01847" cy="1035558"/>
            </a:xfrm>
            <a:custGeom>
              <a:avLst/>
              <a:gdLst/>
              <a:ahLst/>
              <a:cxnLst/>
              <a:rect r="r" b="b" t="t" l="l"/>
              <a:pathLst>
                <a:path h="1035558" w="1201847">
                  <a:moveTo>
                    <a:pt x="86525" y="0"/>
                  </a:moveTo>
                  <a:lnTo>
                    <a:pt x="1115322" y="0"/>
                  </a:lnTo>
                  <a:cubicBezTo>
                    <a:pt x="1138270" y="0"/>
                    <a:pt x="1160278" y="9116"/>
                    <a:pt x="1176505" y="25343"/>
                  </a:cubicBezTo>
                  <a:cubicBezTo>
                    <a:pt x="1192731" y="41569"/>
                    <a:pt x="1201847" y="63577"/>
                    <a:pt x="1201847" y="86525"/>
                  </a:cubicBezTo>
                  <a:lnTo>
                    <a:pt x="1201847" y="949033"/>
                  </a:lnTo>
                  <a:cubicBezTo>
                    <a:pt x="1201847" y="971981"/>
                    <a:pt x="1192731" y="993989"/>
                    <a:pt x="1176505" y="1010216"/>
                  </a:cubicBezTo>
                  <a:cubicBezTo>
                    <a:pt x="1160278" y="1026442"/>
                    <a:pt x="1138270" y="1035558"/>
                    <a:pt x="1115322" y="1035558"/>
                  </a:cubicBezTo>
                  <a:lnTo>
                    <a:pt x="86525" y="1035558"/>
                  </a:lnTo>
                  <a:cubicBezTo>
                    <a:pt x="63577" y="1035558"/>
                    <a:pt x="41569" y="1026442"/>
                    <a:pt x="25343" y="1010216"/>
                  </a:cubicBezTo>
                  <a:cubicBezTo>
                    <a:pt x="9116" y="993989"/>
                    <a:pt x="0" y="971981"/>
                    <a:pt x="0" y="949033"/>
                  </a:cubicBezTo>
                  <a:lnTo>
                    <a:pt x="0" y="86525"/>
                  </a:lnTo>
                  <a:cubicBezTo>
                    <a:pt x="0" y="63577"/>
                    <a:pt x="9116" y="41569"/>
                    <a:pt x="25343" y="25343"/>
                  </a:cubicBezTo>
                  <a:cubicBezTo>
                    <a:pt x="41569" y="9116"/>
                    <a:pt x="63577" y="0"/>
                    <a:pt x="8652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C785C">
                    <a:alpha val="100000"/>
                  </a:srgbClr>
                </a:gs>
                <a:gs pos="100000">
                  <a:srgbClr val="EE65BC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38100"/>
              <a:ext cx="1201848" cy="997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804641" y="4673299"/>
            <a:ext cx="4563265" cy="3931886"/>
            <a:chOff x="0" y="0"/>
            <a:chExt cx="1201848" cy="103555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01847" cy="1035558"/>
            </a:xfrm>
            <a:custGeom>
              <a:avLst/>
              <a:gdLst/>
              <a:ahLst/>
              <a:cxnLst/>
              <a:rect r="r" b="b" t="t" l="l"/>
              <a:pathLst>
                <a:path h="1035558" w="1201847">
                  <a:moveTo>
                    <a:pt x="86525" y="0"/>
                  </a:moveTo>
                  <a:lnTo>
                    <a:pt x="1115322" y="0"/>
                  </a:lnTo>
                  <a:cubicBezTo>
                    <a:pt x="1138270" y="0"/>
                    <a:pt x="1160278" y="9116"/>
                    <a:pt x="1176505" y="25343"/>
                  </a:cubicBezTo>
                  <a:cubicBezTo>
                    <a:pt x="1192731" y="41569"/>
                    <a:pt x="1201847" y="63577"/>
                    <a:pt x="1201847" y="86525"/>
                  </a:cubicBezTo>
                  <a:lnTo>
                    <a:pt x="1201847" y="949033"/>
                  </a:lnTo>
                  <a:cubicBezTo>
                    <a:pt x="1201847" y="971981"/>
                    <a:pt x="1192731" y="993989"/>
                    <a:pt x="1176505" y="1010216"/>
                  </a:cubicBezTo>
                  <a:cubicBezTo>
                    <a:pt x="1160278" y="1026442"/>
                    <a:pt x="1138270" y="1035558"/>
                    <a:pt x="1115322" y="1035558"/>
                  </a:cubicBezTo>
                  <a:lnTo>
                    <a:pt x="86525" y="1035558"/>
                  </a:lnTo>
                  <a:cubicBezTo>
                    <a:pt x="63577" y="1035558"/>
                    <a:pt x="41569" y="1026442"/>
                    <a:pt x="25343" y="1010216"/>
                  </a:cubicBezTo>
                  <a:cubicBezTo>
                    <a:pt x="9116" y="993989"/>
                    <a:pt x="0" y="971981"/>
                    <a:pt x="0" y="949033"/>
                  </a:cubicBezTo>
                  <a:lnTo>
                    <a:pt x="0" y="86525"/>
                  </a:lnTo>
                  <a:cubicBezTo>
                    <a:pt x="0" y="63577"/>
                    <a:pt x="9116" y="41569"/>
                    <a:pt x="25343" y="25343"/>
                  </a:cubicBezTo>
                  <a:cubicBezTo>
                    <a:pt x="41569" y="9116"/>
                    <a:pt x="63577" y="0"/>
                    <a:pt x="8652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C785C">
                    <a:alpha val="100000"/>
                  </a:srgbClr>
                </a:gs>
                <a:gs pos="100000">
                  <a:srgbClr val="EE65BC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38100"/>
              <a:ext cx="1201848" cy="9974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101682" y="1805639"/>
            <a:ext cx="10084637" cy="848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99"/>
              </a:lnSpc>
              <a:spcBef>
                <a:spcPct val="0"/>
              </a:spcBef>
            </a:pPr>
            <a:r>
              <a:rPr lang="en-US" b="true" sz="6399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Correlation Analysis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424662" y="424662"/>
            <a:ext cx="604038" cy="604038"/>
          </a:xfrm>
          <a:custGeom>
            <a:avLst/>
            <a:gdLst/>
            <a:ahLst/>
            <a:cxnLst/>
            <a:rect r="r" b="b" t="t" l="l"/>
            <a:pathLst>
              <a:path h="604038" w="604038">
                <a:moveTo>
                  <a:pt x="0" y="0"/>
                </a:moveTo>
                <a:lnTo>
                  <a:pt x="604038" y="0"/>
                </a:lnTo>
                <a:lnTo>
                  <a:pt x="604038" y="604038"/>
                </a:lnTo>
                <a:lnTo>
                  <a:pt x="0" y="6040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18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73402" y="5785167"/>
            <a:ext cx="3656559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99"/>
              </a:lnSpc>
              <a:spcBef>
                <a:spcPct val="0"/>
              </a:spcBef>
            </a:pPr>
            <a:r>
              <a:rPr lang="en-US" sz="4999" spc="324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0.79514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282036" y="6948756"/>
            <a:ext cx="1661595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spc="205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potential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111921" y="5684302"/>
            <a:ext cx="2060176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 spc="325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0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453123" y="6940501"/>
            <a:ext cx="3381754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 spc="19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preferred_foot_left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36213" y="5471241"/>
            <a:ext cx="2100212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99"/>
              </a:lnSpc>
              <a:spcBef>
                <a:spcPct val="0"/>
              </a:spcBef>
            </a:pPr>
            <a:r>
              <a:rPr lang="en-US" sz="4999" spc="324">
                <a:solidFill>
                  <a:srgbClr val="000000"/>
                </a:solidFill>
                <a:latin typeface="Alata"/>
                <a:ea typeface="Alata"/>
                <a:cs typeface="Alata"/>
                <a:sym typeface="Alata"/>
              </a:rPr>
              <a:t>31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904686" y="6711901"/>
            <a:ext cx="456326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</a:t>
            </a: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eatures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28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508581" y="-576860"/>
            <a:ext cx="6544563" cy="3211121"/>
          </a:xfrm>
          <a:custGeom>
            <a:avLst/>
            <a:gdLst/>
            <a:ahLst/>
            <a:cxnLst/>
            <a:rect r="r" b="b" t="t" l="l"/>
            <a:pathLst>
              <a:path h="3211121" w="6544563">
                <a:moveTo>
                  <a:pt x="0" y="0"/>
                </a:moveTo>
                <a:lnTo>
                  <a:pt x="6544563" y="0"/>
                </a:lnTo>
                <a:lnTo>
                  <a:pt x="6544563" y="3211120"/>
                </a:lnTo>
                <a:lnTo>
                  <a:pt x="0" y="32111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01516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175302" y="1634626"/>
            <a:ext cx="3844359" cy="3861407"/>
          </a:xfrm>
          <a:custGeom>
            <a:avLst/>
            <a:gdLst/>
            <a:ahLst/>
            <a:cxnLst/>
            <a:rect r="r" b="b" t="t" l="l"/>
            <a:pathLst>
              <a:path h="3861407" w="3844359">
                <a:moveTo>
                  <a:pt x="0" y="0"/>
                </a:moveTo>
                <a:lnTo>
                  <a:pt x="3844359" y="0"/>
                </a:lnTo>
                <a:lnTo>
                  <a:pt x="3844359" y="3861407"/>
                </a:lnTo>
                <a:lnTo>
                  <a:pt x="0" y="38614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83251" y="5635071"/>
            <a:ext cx="3766149" cy="3887081"/>
          </a:xfrm>
          <a:custGeom>
            <a:avLst/>
            <a:gdLst/>
            <a:ahLst/>
            <a:cxnLst/>
            <a:rect r="r" b="b" t="t" l="l"/>
            <a:pathLst>
              <a:path h="3887081" w="3766149">
                <a:moveTo>
                  <a:pt x="0" y="0"/>
                </a:moveTo>
                <a:lnTo>
                  <a:pt x="3766150" y="0"/>
                </a:lnTo>
                <a:lnTo>
                  <a:pt x="3766150" y="3887081"/>
                </a:lnTo>
                <a:lnTo>
                  <a:pt x="0" y="38870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65756" y="5705728"/>
            <a:ext cx="3868851" cy="3912127"/>
          </a:xfrm>
          <a:custGeom>
            <a:avLst/>
            <a:gdLst/>
            <a:ahLst/>
            <a:cxnLst/>
            <a:rect r="r" b="b" t="t" l="l"/>
            <a:pathLst>
              <a:path h="3912127" w="3868851">
                <a:moveTo>
                  <a:pt x="0" y="0"/>
                </a:moveTo>
                <a:lnTo>
                  <a:pt x="3868851" y="0"/>
                </a:lnTo>
                <a:lnTo>
                  <a:pt x="3868851" y="3912127"/>
                </a:lnTo>
                <a:lnTo>
                  <a:pt x="0" y="39121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175302" y="5635071"/>
            <a:ext cx="3765074" cy="3951631"/>
          </a:xfrm>
          <a:custGeom>
            <a:avLst/>
            <a:gdLst/>
            <a:ahLst/>
            <a:cxnLst/>
            <a:rect r="r" b="b" t="t" l="l"/>
            <a:pathLst>
              <a:path h="3951631" w="3765074">
                <a:moveTo>
                  <a:pt x="0" y="0"/>
                </a:moveTo>
                <a:lnTo>
                  <a:pt x="3765074" y="0"/>
                </a:lnTo>
                <a:lnTo>
                  <a:pt x="3765074" y="3951632"/>
                </a:lnTo>
                <a:lnTo>
                  <a:pt x="0" y="39516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02440" y="378470"/>
            <a:ext cx="13967966" cy="1169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44"/>
              </a:lnSpc>
            </a:pPr>
            <a:r>
              <a:rPr lang="en-US" b="true" sz="6817">
                <a:solidFill>
                  <a:srgbClr val="D7D7D7"/>
                </a:solidFill>
                <a:latin typeface="Droid Arabic Naskh Bold"/>
                <a:ea typeface="Droid Arabic Naskh Bold"/>
                <a:cs typeface="Droid Arabic Naskh Bold"/>
                <a:sym typeface="Droid Arabic Naskh Bold"/>
              </a:rPr>
              <a:t>Outliers in Numerical Attributes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165756" y="1634626"/>
            <a:ext cx="3868851" cy="4000445"/>
          </a:xfrm>
          <a:custGeom>
            <a:avLst/>
            <a:gdLst/>
            <a:ahLst/>
            <a:cxnLst/>
            <a:rect r="r" b="b" t="t" l="l"/>
            <a:pathLst>
              <a:path h="4000445" w="3868851">
                <a:moveTo>
                  <a:pt x="0" y="0"/>
                </a:moveTo>
                <a:lnTo>
                  <a:pt x="3868851" y="0"/>
                </a:lnTo>
                <a:lnTo>
                  <a:pt x="3868851" y="4000445"/>
                </a:lnTo>
                <a:lnTo>
                  <a:pt x="0" y="40004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320266" y="2194994"/>
            <a:ext cx="6638639" cy="754975"/>
            <a:chOff x="0" y="0"/>
            <a:chExt cx="1748448" cy="19884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48448" cy="198841"/>
            </a:xfrm>
            <a:custGeom>
              <a:avLst/>
              <a:gdLst/>
              <a:ahLst/>
              <a:cxnLst/>
              <a:rect r="r" b="b" t="t" l="l"/>
              <a:pathLst>
                <a:path h="198841" w="1748448">
                  <a:moveTo>
                    <a:pt x="59476" y="0"/>
                  </a:moveTo>
                  <a:lnTo>
                    <a:pt x="1688972" y="0"/>
                  </a:lnTo>
                  <a:cubicBezTo>
                    <a:pt x="1721820" y="0"/>
                    <a:pt x="1748448" y="26628"/>
                    <a:pt x="1748448" y="59476"/>
                  </a:cubicBezTo>
                  <a:lnTo>
                    <a:pt x="1748448" y="139365"/>
                  </a:lnTo>
                  <a:cubicBezTo>
                    <a:pt x="1748448" y="155139"/>
                    <a:pt x="1742182" y="170267"/>
                    <a:pt x="1731028" y="181421"/>
                  </a:cubicBezTo>
                  <a:cubicBezTo>
                    <a:pt x="1719874" y="192575"/>
                    <a:pt x="1704746" y="198841"/>
                    <a:pt x="1688972" y="198841"/>
                  </a:cubicBezTo>
                  <a:lnTo>
                    <a:pt x="59476" y="198841"/>
                  </a:lnTo>
                  <a:cubicBezTo>
                    <a:pt x="43702" y="198841"/>
                    <a:pt x="28574" y="192575"/>
                    <a:pt x="17420" y="181421"/>
                  </a:cubicBezTo>
                  <a:cubicBezTo>
                    <a:pt x="6266" y="170267"/>
                    <a:pt x="0" y="155139"/>
                    <a:pt x="0" y="139365"/>
                  </a:cubicBezTo>
                  <a:lnTo>
                    <a:pt x="0" y="59476"/>
                  </a:lnTo>
                  <a:cubicBezTo>
                    <a:pt x="0" y="43702"/>
                    <a:pt x="6266" y="28574"/>
                    <a:pt x="17420" y="17420"/>
                  </a:cubicBezTo>
                  <a:cubicBezTo>
                    <a:pt x="28574" y="6266"/>
                    <a:pt x="43702" y="0"/>
                    <a:pt x="5947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C785C">
                    <a:alpha val="100000"/>
                  </a:srgbClr>
                </a:gs>
                <a:gs pos="100000">
                  <a:srgbClr val="EE65BC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38100"/>
              <a:ext cx="1748448" cy="1607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320266" y="2427701"/>
            <a:ext cx="6792637" cy="327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Checking for Outliers in the Features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28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7953" y="5222613"/>
            <a:ext cx="3202932" cy="1426500"/>
          </a:xfrm>
          <a:custGeom>
            <a:avLst/>
            <a:gdLst/>
            <a:ahLst/>
            <a:cxnLst/>
            <a:rect r="r" b="b" t="t" l="l"/>
            <a:pathLst>
              <a:path h="1426500" w="3202932">
                <a:moveTo>
                  <a:pt x="0" y="0"/>
                </a:moveTo>
                <a:lnTo>
                  <a:pt x="3202932" y="0"/>
                </a:lnTo>
                <a:lnTo>
                  <a:pt x="3202932" y="1426500"/>
                </a:lnTo>
                <a:lnTo>
                  <a:pt x="0" y="1426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0111" t="0" r="-104976" b="-456907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3557661" y="4281719"/>
            <a:ext cx="2367393" cy="2367393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130" y="0"/>
                    <a:pt x="0" y="1421130"/>
                    <a:pt x="0" y="3175000"/>
                  </a:cubicBezTo>
                  <a:lnTo>
                    <a:pt x="0" y="6350000"/>
                  </a:lnTo>
                  <a:lnTo>
                    <a:pt x="3175000" y="6350000"/>
                  </a:lnTo>
                  <a:cubicBezTo>
                    <a:pt x="4928870" y="6350000"/>
                    <a:pt x="6350000" y="4928870"/>
                    <a:pt x="6350000" y="3175000"/>
                  </a:cubicBezTo>
                  <a:cubicBezTo>
                    <a:pt x="6350000" y="1421130"/>
                    <a:pt x="4928870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27013" y="387928"/>
              <a:ext cx="5895974" cy="5627483"/>
            </a:xfrm>
            <a:custGeom>
              <a:avLst/>
              <a:gdLst/>
              <a:ahLst/>
              <a:cxnLst/>
              <a:rect r="r" b="b" t="t" l="l"/>
              <a:pathLst>
                <a:path h="5627483" w="5895974">
                  <a:moveTo>
                    <a:pt x="2947987" y="4502"/>
                  </a:moveTo>
                  <a:cubicBezTo>
                    <a:pt x="1941349" y="0"/>
                    <a:pt x="1009246" y="534452"/>
                    <a:pt x="504623" y="1405483"/>
                  </a:cubicBezTo>
                  <a:cubicBezTo>
                    <a:pt x="0" y="2276514"/>
                    <a:pt x="0" y="3350970"/>
                    <a:pt x="504623" y="4222001"/>
                  </a:cubicBezTo>
                  <a:cubicBezTo>
                    <a:pt x="1009246" y="5093032"/>
                    <a:pt x="1941349" y="5627484"/>
                    <a:pt x="2947987" y="5622982"/>
                  </a:cubicBezTo>
                  <a:cubicBezTo>
                    <a:pt x="3954625" y="5627484"/>
                    <a:pt x="4886728" y="5093032"/>
                    <a:pt x="5391351" y="4222001"/>
                  </a:cubicBezTo>
                  <a:cubicBezTo>
                    <a:pt x="5895974" y="3350970"/>
                    <a:pt x="5895974" y="2276514"/>
                    <a:pt x="5391351" y="1405483"/>
                  </a:cubicBezTo>
                  <a:cubicBezTo>
                    <a:pt x="4886728" y="534451"/>
                    <a:pt x="3954625" y="0"/>
                    <a:pt x="2947987" y="4502"/>
                  </a:cubicBezTo>
                  <a:close/>
                </a:path>
              </a:pathLst>
            </a:custGeom>
            <a:blipFill>
              <a:blip r:embed="rId4"/>
              <a:stretch>
                <a:fillRect l="223" t="0" r="223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391779" y="5222613"/>
            <a:ext cx="3202932" cy="1426500"/>
          </a:xfrm>
          <a:custGeom>
            <a:avLst/>
            <a:gdLst/>
            <a:ahLst/>
            <a:cxnLst/>
            <a:rect r="r" b="b" t="t" l="l"/>
            <a:pathLst>
              <a:path h="1426500" w="3202932">
                <a:moveTo>
                  <a:pt x="0" y="0"/>
                </a:moveTo>
                <a:lnTo>
                  <a:pt x="3202932" y="0"/>
                </a:lnTo>
                <a:lnTo>
                  <a:pt x="3202932" y="1426500"/>
                </a:lnTo>
                <a:lnTo>
                  <a:pt x="0" y="1426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0111" t="0" r="-104976" b="-456907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528828" y="4281719"/>
            <a:ext cx="2367393" cy="2367393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130" y="0"/>
                    <a:pt x="0" y="1421130"/>
                    <a:pt x="0" y="3175000"/>
                  </a:cubicBezTo>
                  <a:lnTo>
                    <a:pt x="0" y="6350000"/>
                  </a:lnTo>
                  <a:lnTo>
                    <a:pt x="3175000" y="6350000"/>
                  </a:lnTo>
                  <a:cubicBezTo>
                    <a:pt x="4928870" y="6350000"/>
                    <a:pt x="6350000" y="4928870"/>
                    <a:pt x="6350000" y="3175000"/>
                  </a:cubicBezTo>
                  <a:cubicBezTo>
                    <a:pt x="6350000" y="1421130"/>
                    <a:pt x="4928870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27013" y="387928"/>
              <a:ext cx="5895974" cy="5627483"/>
            </a:xfrm>
            <a:custGeom>
              <a:avLst/>
              <a:gdLst/>
              <a:ahLst/>
              <a:cxnLst/>
              <a:rect r="r" b="b" t="t" l="l"/>
              <a:pathLst>
                <a:path h="5627483" w="5895974">
                  <a:moveTo>
                    <a:pt x="2947987" y="4502"/>
                  </a:moveTo>
                  <a:cubicBezTo>
                    <a:pt x="1941349" y="0"/>
                    <a:pt x="1009246" y="534452"/>
                    <a:pt x="504623" y="1405483"/>
                  </a:cubicBezTo>
                  <a:cubicBezTo>
                    <a:pt x="0" y="2276514"/>
                    <a:pt x="0" y="3350970"/>
                    <a:pt x="504623" y="4222001"/>
                  </a:cubicBezTo>
                  <a:cubicBezTo>
                    <a:pt x="1009246" y="5093032"/>
                    <a:pt x="1941349" y="5627484"/>
                    <a:pt x="2947987" y="5622982"/>
                  </a:cubicBezTo>
                  <a:cubicBezTo>
                    <a:pt x="3954625" y="5627484"/>
                    <a:pt x="4886728" y="5093032"/>
                    <a:pt x="5391351" y="4222001"/>
                  </a:cubicBezTo>
                  <a:cubicBezTo>
                    <a:pt x="5895974" y="3350970"/>
                    <a:pt x="5895974" y="2276514"/>
                    <a:pt x="5391351" y="1405483"/>
                  </a:cubicBezTo>
                  <a:cubicBezTo>
                    <a:pt x="4886728" y="534451"/>
                    <a:pt x="3954625" y="0"/>
                    <a:pt x="2947987" y="4502"/>
                  </a:cubicBezTo>
                  <a:close/>
                </a:path>
              </a:pathLst>
            </a:custGeom>
            <a:blipFill>
              <a:blip r:embed="rId5"/>
              <a:stretch>
                <a:fillRect l="223" t="0" r="223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2365545" y="5222613"/>
            <a:ext cx="3202932" cy="1426500"/>
          </a:xfrm>
          <a:custGeom>
            <a:avLst/>
            <a:gdLst/>
            <a:ahLst/>
            <a:cxnLst/>
            <a:rect r="r" b="b" t="t" l="l"/>
            <a:pathLst>
              <a:path h="1426500" w="3202932">
                <a:moveTo>
                  <a:pt x="0" y="0"/>
                </a:moveTo>
                <a:lnTo>
                  <a:pt x="3202932" y="0"/>
                </a:lnTo>
                <a:lnTo>
                  <a:pt x="3202932" y="1426500"/>
                </a:lnTo>
                <a:lnTo>
                  <a:pt x="0" y="1426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0111" t="0" r="-104976" b="-456907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5568477" y="4281719"/>
            <a:ext cx="2367393" cy="2367393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130" y="0"/>
                    <a:pt x="0" y="1421130"/>
                    <a:pt x="0" y="3175000"/>
                  </a:cubicBezTo>
                  <a:lnTo>
                    <a:pt x="0" y="6350000"/>
                  </a:lnTo>
                  <a:lnTo>
                    <a:pt x="3175000" y="6350000"/>
                  </a:lnTo>
                  <a:cubicBezTo>
                    <a:pt x="4928870" y="6350000"/>
                    <a:pt x="6350000" y="4928870"/>
                    <a:pt x="6350000" y="3175000"/>
                  </a:cubicBezTo>
                  <a:cubicBezTo>
                    <a:pt x="6350000" y="1421130"/>
                    <a:pt x="4928870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27013" y="387928"/>
              <a:ext cx="5895974" cy="5627483"/>
            </a:xfrm>
            <a:custGeom>
              <a:avLst/>
              <a:gdLst/>
              <a:ahLst/>
              <a:cxnLst/>
              <a:rect r="r" b="b" t="t" l="l"/>
              <a:pathLst>
                <a:path h="5627483" w="5895974">
                  <a:moveTo>
                    <a:pt x="2947987" y="4502"/>
                  </a:moveTo>
                  <a:cubicBezTo>
                    <a:pt x="1941349" y="0"/>
                    <a:pt x="1009246" y="534452"/>
                    <a:pt x="504623" y="1405483"/>
                  </a:cubicBezTo>
                  <a:cubicBezTo>
                    <a:pt x="0" y="2276514"/>
                    <a:pt x="0" y="3350970"/>
                    <a:pt x="504623" y="4222001"/>
                  </a:cubicBezTo>
                  <a:cubicBezTo>
                    <a:pt x="1009246" y="5093032"/>
                    <a:pt x="1941349" y="5627484"/>
                    <a:pt x="2947987" y="5622982"/>
                  </a:cubicBezTo>
                  <a:cubicBezTo>
                    <a:pt x="3954625" y="5627484"/>
                    <a:pt x="4886728" y="5093032"/>
                    <a:pt x="5391351" y="4222001"/>
                  </a:cubicBezTo>
                  <a:cubicBezTo>
                    <a:pt x="5895974" y="3350970"/>
                    <a:pt x="5895974" y="2276514"/>
                    <a:pt x="5391351" y="1405483"/>
                  </a:cubicBezTo>
                  <a:cubicBezTo>
                    <a:pt x="4886728" y="534451"/>
                    <a:pt x="3954625" y="0"/>
                    <a:pt x="2947987" y="4502"/>
                  </a:cubicBezTo>
                  <a:close/>
                </a:path>
              </a:pathLst>
            </a:custGeom>
            <a:blipFill>
              <a:blip r:embed="rId6"/>
              <a:stretch>
                <a:fillRect l="223" t="0" r="223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-10800000">
            <a:off x="16601943" y="8606331"/>
            <a:ext cx="657357" cy="651969"/>
          </a:xfrm>
          <a:custGeom>
            <a:avLst/>
            <a:gdLst/>
            <a:ahLst/>
            <a:cxnLst/>
            <a:rect r="r" b="b" t="t" l="l"/>
            <a:pathLst>
              <a:path h="651969" w="657357">
                <a:moveTo>
                  <a:pt x="0" y="0"/>
                </a:moveTo>
                <a:lnTo>
                  <a:pt x="657357" y="0"/>
                </a:lnTo>
                <a:lnTo>
                  <a:pt x="657357" y="651969"/>
                </a:lnTo>
                <a:lnTo>
                  <a:pt x="0" y="6519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25131" t="-26108" r="-802380" b="-72841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0">
            <a:off x="16784471" y="8784875"/>
            <a:ext cx="292301" cy="294881"/>
          </a:xfrm>
          <a:custGeom>
            <a:avLst/>
            <a:gdLst/>
            <a:ahLst/>
            <a:cxnLst/>
            <a:rect r="r" b="b" t="t" l="l"/>
            <a:pathLst>
              <a:path h="294881" w="292301">
                <a:moveTo>
                  <a:pt x="292301" y="0"/>
                </a:moveTo>
                <a:lnTo>
                  <a:pt x="0" y="0"/>
                </a:lnTo>
                <a:lnTo>
                  <a:pt x="0" y="294881"/>
                </a:lnTo>
                <a:lnTo>
                  <a:pt x="292301" y="294881"/>
                </a:lnTo>
                <a:lnTo>
                  <a:pt x="292301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28700" y="1012427"/>
            <a:ext cx="648271" cy="651969"/>
          </a:xfrm>
          <a:custGeom>
            <a:avLst/>
            <a:gdLst/>
            <a:ahLst/>
            <a:cxnLst/>
            <a:rect r="r" b="b" t="t" l="l"/>
            <a:pathLst>
              <a:path h="651969" w="648271">
                <a:moveTo>
                  <a:pt x="0" y="0"/>
                </a:moveTo>
                <a:lnTo>
                  <a:pt x="648271" y="0"/>
                </a:lnTo>
                <a:lnTo>
                  <a:pt x="648271" y="651968"/>
                </a:lnTo>
                <a:lnTo>
                  <a:pt x="0" y="65196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23952" t="-145437" r="-24749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true" rot="0">
            <a:off x="1206685" y="1190970"/>
            <a:ext cx="292301" cy="294881"/>
          </a:xfrm>
          <a:custGeom>
            <a:avLst/>
            <a:gdLst/>
            <a:ahLst/>
            <a:cxnLst/>
            <a:rect r="r" b="b" t="t" l="l"/>
            <a:pathLst>
              <a:path h="294881" w="292301">
                <a:moveTo>
                  <a:pt x="0" y="294882"/>
                </a:moveTo>
                <a:lnTo>
                  <a:pt x="292301" y="294882"/>
                </a:lnTo>
                <a:lnTo>
                  <a:pt x="292301" y="0"/>
                </a:lnTo>
                <a:lnTo>
                  <a:pt x="0" y="0"/>
                </a:lnTo>
                <a:lnTo>
                  <a:pt x="0" y="294882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true" rot="0">
            <a:off x="13847925" y="-1277277"/>
            <a:ext cx="4298681" cy="2297840"/>
          </a:xfrm>
          <a:custGeom>
            <a:avLst/>
            <a:gdLst/>
            <a:ahLst/>
            <a:cxnLst/>
            <a:rect r="r" b="b" t="t" l="l"/>
            <a:pathLst>
              <a:path h="2297840" w="4298681">
                <a:moveTo>
                  <a:pt x="0" y="2297840"/>
                </a:moveTo>
                <a:lnTo>
                  <a:pt x="4298681" y="2297840"/>
                </a:lnTo>
                <a:lnTo>
                  <a:pt x="4298681" y="0"/>
                </a:lnTo>
                <a:lnTo>
                  <a:pt x="0" y="0"/>
                </a:lnTo>
                <a:lnTo>
                  <a:pt x="0" y="229784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1394" y="9266437"/>
            <a:ext cx="4298681" cy="2297840"/>
          </a:xfrm>
          <a:custGeom>
            <a:avLst/>
            <a:gdLst/>
            <a:ahLst/>
            <a:cxnLst/>
            <a:rect r="r" b="b" t="t" l="l"/>
            <a:pathLst>
              <a:path h="2297840" w="4298681">
                <a:moveTo>
                  <a:pt x="0" y="0"/>
                </a:moveTo>
                <a:lnTo>
                  <a:pt x="4298681" y="0"/>
                </a:lnTo>
                <a:lnTo>
                  <a:pt x="4298681" y="2297840"/>
                </a:lnTo>
                <a:lnTo>
                  <a:pt x="0" y="229784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686057" y="1256469"/>
            <a:ext cx="14915886" cy="1770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75"/>
              </a:lnSpc>
            </a:pPr>
            <a:r>
              <a:rPr lang="en-US" b="true" sz="12762" spc="-765">
                <a:solidFill>
                  <a:srgbClr val="FFFFFF"/>
                </a:solidFill>
                <a:latin typeface="Tajawal Bold"/>
                <a:ea typeface="Tajawal Bold"/>
                <a:cs typeface="Tajawal Bold"/>
                <a:sym typeface="Tajawal Bold"/>
              </a:rPr>
              <a:t>Team Members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64902" y="5493991"/>
            <a:ext cx="2313217" cy="353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9"/>
              </a:lnSpc>
            </a:pPr>
            <a:r>
              <a:rPr lang="en-US" b="true" sz="2499" spc="-149">
                <a:solidFill>
                  <a:srgbClr val="2D2842"/>
                </a:solidFill>
                <a:latin typeface="Tajawal Bold"/>
                <a:ea typeface="Tajawal Bold"/>
                <a:cs typeface="Tajawal Bold"/>
                <a:sym typeface="Tajawal Bold"/>
              </a:rPr>
              <a:t>Ahmed Shewaikan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81549" y="6141485"/>
            <a:ext cx="2308158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5"/>
              </a:lnSpc>
            </a:pPr>
            <a:r>
              <a:rPr lang="en-US" sz="2250">
                <a:solidFill>
                  <a:srgbClr val="2D2842"/>
                </a:solidFill>
                <a:latin typeface="Tajawal"/>
                <a:ea typeface="Tajawal"/>
                <a:cs typeface="Tajawal"/>
                <a:sym typeface="Tajawal"/>
              </a:rPr>
              <a:t>Computer Scinece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222209" y="5472060"/>
            <a:ext cx="2182851" cy="34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9"/>
              </a:lnSpc>
            </a:pPr>
            <a:r>
              <a:rPr lang="en-US" b="true" sz="2499" spc="-149">
                <a:solidFill>
                  <a:srgbClr val="2D2842"/>
                </a:solidFill>
                <a:latin typeface="Tajawal Bold"/>
                <a:ea typeface="Tajawal Bold"/>
                <a:cs typeface="Tajawal Bold"/>
                <a:sym typeface="Tajawal Bold"/>
              </a:rPr>
              <a:t>Turki Almutairi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032559" y="6141485"/>
            <a:ext cx="2562152" cy="306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3"/>
              </a:lnSpc>
            </a:pPr>
            <a:r>
              <a:rPr lang="en-US" sz="2248">
                <a:solidFill>
                  <a:srgbClr val="2D2842"/>
                </a:solidFill>
                <a:latin typeface="Tajawal"/>
                <a:ea typeface="Tajawal"/>
                <a:cs typeface="Tajawal"/>
                <a:sym typeface="Tajawal"/>
              </a:rPr>
              <a:t>Software Engineer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297765" y="5493991"/>
            <a:ext cx="2030018" cy="34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9"/>
              </a:lnSpc>
            </a:pPr>
            <a:r>
              <a:rPr lang="en-US" b="true" sz="2499" spc="-149">
                <a:solidFill>
                  <a:srgbClr val="2D2842"/>
                </a:solidFill>
                <a:latin typeface="Tajawal Bold"/>
                <a:ea typeface="Tajawal Bold"/>
                <a:cs typeface="Tajawal Bold"/>
                <a:sym typeface="Tajawal Bold"/>
              </a:rPr>
              <a:t>Ali Alsaleh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831553" y="6141485"/>
            <a:ext cx="2906224" cy="306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3"/>
              </a:lnSpc>
            </a:pPr>
            <a:r>
              <a:rPr lang="en-US" sz="2248">
                <a:solidFill>
                  <a:srgbClr val="2D2842"/>
                </a:solidFill>
                <a:latin typeface="Tajawal"/>
                <a:ea typeface="Tajawal"/>
                <a:cs typeface="Tajawal"/>
                <a:sym typeface="Tajawal"/>
              </a:rPr>
              <a:t>Industrial Engineer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28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860225">
            <a:off x="12926962" y="4667372"/>
            <a:ext cx="9987884" cy="9875520"/>
          </a:xfrm>
          <a:custGeom>
            <a:avLst/>
            <a:gdLst/>
            <a:ahLst/>
            <a:cxnLst/>
            <a:rect r="r" b="b" t="t" l="l"/>
            <a:pathLst>
              <a:path h="9875520" w="9987884">
                <a:moveTo>
                  <a:pt x="0" y="0"/>
                </a:moveTo>
                <a:lnTo>
                  <a:pt x="9987884" y="0"/>
                </a:lnTo>
                <a:lnTo>
                  <a:pt x="9987884" y="9875520"/>
                </a:lnTo>
                <a:lnTo>
                  <a:pt x="0" y="9875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5185370">
            <a:off x="-3542676" y="-3258225"/>
            <a:ext cx="9142752" cy="9039896"/>
          </a:xfrm>
          <a:custGeom>
            <a:avLst/>
            <a:gdLst/>
            <a:ahLst/>
            <a:cxnLst/>
            <a:rect r="r" b="b" t="t" l="l"/>
            <a:pathLst>
              <a:path h="9039896" w="9142752">
                <a:moveTo>
                  <a:pt x="0" y="0"/>
                </a:moveTo>
                <a:lnTo>
                  <a:pt x="9142752" y="0"/>
                </a:lnTo>
                <a:lnTo>
                  <a:pt x="9142752" y="9039895"/>
                </a:lnTo>
                <a:lnTo>
                  <a:pt x="0" y="90398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3609871" y="3882046"/>
            <a:ext cx="11068259" cy="2224157"/>
            <a:chOff x="0" y="0"/>
            <a:chExt cx="2915097" cy="58578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15097" cy="585786"/>
            </a:xfrm>
            <a:custGeom>
              <a:avLst/>
              <a:gdLst/>
              <a:ahLst/>
              <a:cxnLst/>
              <a:rect r="r" b="b" t="t" l="l"/>
              <a:pathLst>
                <a:path h="585786" w="2915097">
                  <a:moveTo>
                    <a:pt x="0" y="0"/>
                  </a:moveTo>
                  <a:lnTo>
                    <a:pt x="2915097" y="0"/>
                  </a:lnTo>
                  <a:lnTo>
                    <a:pt x="2915097" y="585786"/>
                  </a:lnTo>
                  <a:lnTo>
                    <a:pt x="0" y="585786"/>
                  </a:lnTo>
                  <a:close/>
                </a:path>
              </a:pathLst>
            </a:custGeom>
            <a:solidFill>
              <a:srgbClr val="F2F4F5">
                <a:alpha val="15686"/>
              </a:srgbClr>
            </a:solidFill>
            <a:ln w="38100" cap="sq">
              <a:solidFill>
                <a:srgbClr val="F2F4F5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61925"/>
              <a:ext cx="2915097" cy="747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0942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118275" y="4240898"/>
            <a:ext cx="10051450" cy="1344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942"/>
              </a:lnSpc>
              <a:spcBef>
                <a:spcPct val="0"/>
              </a:spcBef>
            </a:pPr>
            <a:r>
              <a:rPr lang="en-US" sz="7815" spc="508">
                <a:solidFill>
                  <a:srgbClr val="F8A94F"/>
                </a:solidFill>
                <a:latin typeface="Alata"/>
                <a:ea typeface="Alata"/>
                <a:cs typeface="Alata"/>
                <a:sym typeface="Alata"/>
              </a:rPr>
              <a:t>MODELING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014734" cy="10287000"/>
            <a:chOff x="0" y="0"/>
            <a:chExt cx="9352979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7269" t="0" r="27269" b="0"/>
            <a:stretch>
              <a:fillRect/>
            </a:stretch>
          </p:blipFill>
          <p:spPr>
            <a:xfrm flipH="false" flipV="false">
              <a:off x="0" y="0"/>
              <a:ext cx="9352979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6525028" y="6099588"/>
            <a:ext cx="5251763" cy="3158712"/>
            <a:chOff x="0" y="0"/>
            <a:chExt cx="1383180" cy="83192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83180" cy="831924"/>
            </a:xfrm>
            <a:custGeom>
              <a:avLst/>
              <a:gdLst/>
              <a:ahLst/>
              <a:cxnLst/>
              <a:rect r="r" b="b" t="t" l="l"/>
              <a:pathLst>
                <a:path h="831924" w="1383180">
                  <a:moveTo>
                    <a:pt x="75182" y="0"/>
                  </a:moveTo>
                  <a:lnTo>
                    <a:pt x="1307998" y="0"/>
                  </a:lnTo>
                  <a:cubicBezTo>
                    <a:pt x="1327938" y="0"/>
                    <a:pt x="1347061" y="7921"/>
                    <a:pt x="1361160" y="22020"/>
                  </a:cubicBezTo>
                  <a:cubicBezTo>
                    <a:pt x="1375259" y="36120"/>
                    <a:pt x="1383180" y="55242"/>
                    <a:pt x="1383180" y="75182"/>
                  </a:cubicBezTo>
                  <a:lnTo>
                    <a:pt x="1383180" y="756742"/>
                  </a:lnTo>
                  <a:cubicBezTo>
                    <a:pt x="1383180" y="798264"/>
                    <a:pt x="1349520" y="831924"/>
                    <a:pt x="1307998" y="831924"/>
                  </a:cubicBezTo>
                  <a:lnTo>
                    <a:pt x="75182" y="831924"/>
                  </a:lnTo>
                  <a:cubicBezTo>
                    <a:pt x="33660" y="831924"/>
                    <a:pt x="0" y="798264"/>
                    <a:pt x="0" y="756742"/>
                  </a:cubicBezTo>
                  <a:lnTo>
                    <a:pt x="0" y="75182"/>
                  </a:lnTo>
                  <a:cubicBezTo>
                    <a:pt x="0" y="33660"/>
                    <a:pt x="33660" y="0"/>
                    <a:pt x="75182" y="0"/>
                  </a:cubicBezTo>
                  <a:close/>
                </a:path>
              </a:pathLst>
            </a:custGeom>
            <a:solidFill>
              <a:srgbClr val="F8A94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38100"/>
              <a:ext cx="1383180" cy="7938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089268" y="6099588"/>
            <a:ext cx="5170032" cy="3158712"/>
            <a:chOff x="0" y="0"/>
            <a:chExt cx="1361654" cy="83192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61654" cy="831924"/>
            </a:xfrm>
            <a:custGeom>
              <a:avLst/>
              <a:gdLst/>
              <a:ahLst/>
              <a:cxnLst/>
              <a:rect r="r" b="b" t="t" l="l"/>
              <a:pathLst>
                <a:path h="831924" w="1361654">
                  <a:moveTo>
                    <a:pt x="76371" y="0"/>
                  </a:moveTo>
                  <a:lnTo>
                    <a:pt x="1285284" y="0"/>
                  </a:lnTo>
                  <a:cubicBezTo>
                    <a:pt x="1305539" y="0"/>
                    <a:pt x="1324964" y="8046"/>
                    <a:pt x="1339286" y="22368"/>
                  </a:cubicBezTo>
                  <a:cubicBezTo>
                    <a:pt x="1353608" y="36691"/>
                    <a:pt x="1361654" y="56116"/>
                    <a:pt x="1361654" y="76371"/>
                  </a:cubicBezTo>
                  <a:lnTo>
                    <a:pt x="1361654" y="755554"/>
                  </a:lnTo>
                  <a:cubicBezTo>
                    <a:pt x="1361654" y="775808"/>
                    <a:pt x="1353608" y="795234"/>
                    <a:pt x="1339286" y="809556"/>
                  </a:cubicBezTo>
                  <a:cubicBezTo>
                    <a:pt x="1324964" y="823878"/>
                    <a:pt x="1305539" y="831924"/>
                    <a:pt x="1285284" y="831924"/>
                  </a:cubicBezTo>
                  <a:lnTo>
                    <a:pt x="76371" y="831924"/>
                  </a:lnTo>
                  <a:cubicBezTo>
                    <a:pt x="56116" y="831924"/>
                    <a:pt x="36691" y="823878"/>
                    <a:pt x="22368" y="809556"/>
                  </a:cubicBezTo>
                  <a:cubicBezTo>
                    <a:pt x="8046" y="795234"/>
                    <a:pt x="0" y="775808"/>
                    <a:pt x="0" y="755554"/>
                  </a:cubicBezTo>
                  <a:lnTo>
                    <a:pt x="0" y="76371"/>
                  </a:lnTo>
                  <a:cubicBezTo>
                    <a:pt x="0" y="56116"/>
                    <a:pt x="8046" y="36691"/>
                    <a:pt x="22368" y="22368"/>
                  </a:cubicBezTo>
                  <a:cubicBezTo>
                    <a:pt x="36691" y="8046"/>
                    <a:pt x="56116" y="0"/>
                    <a:pt x="76371" y="0"/>
                  </a:cubicBezTo>
                  <a:close/>
                </a:path>
              </a:pathLst>
            </a:custGeom>
            <a:solidFill>
              <a:srgbClr val="F8A94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38100"/>
              <a:ext cx="1361654" cy="7938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468028" y="1429463"/>
            <a:ext cx="9574069" cy="848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99"/>
              </a:lnSpc>
              <a:spcBef>
                <a:spcPct val="0"/>
              </a:spcBef>
            </a:pPr>
            <a:r>
              <a:rPr lang="en-US" b="true" sz="6399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Chosen Model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68028" y="2330575"/>
            <a:ext cx="9791272" cy="694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00"/>
              </a:lnSpc>
              <a:spcBef>
                <a:spcPct val="0"/>
              </a:spcBef>
            </a:pPr>
            <a:r>
              <a:rPr lang="en-US" b="true" sz="5200">
                <a:solidFill>
                  <a:srgbClr val="F8A94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Justification and Metrics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767869" y="6424106"/>
            <a:ext cx="3974857" cy="366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9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Why Random Forest?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767869" y="7200076"/>
            <a:ext cx="4750893" cy="327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24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Good for overfitting control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67869" y="7680738"/>
            <a:ext cx="4735705" cy="327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24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Simplicity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468028" y="3864746"/>
            <a:ext cx="9791272" cy="64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We chose </a:t>
            </a:r>
            <a:r>
              <a:rPr lang="en-US" b="true" sz="2499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Random Forest</a:t>
            </a:r>
            <a:r>
              <a:rPr lang="en-US" sz="24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,  A meta estimator used to fit multiple decision trees.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363664" y="6424106"/>
            <a:ext cx="2476375" cy="366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9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Metrics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767869" y="8158129"/>
            <a:ext cx="4735705" cy="327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24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Flexible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330669" y="7047676"/>
            <a:ext cx="4711427" cy="63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24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MSE:  Explains the value of error in the model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330669" y="7937311"/>
            <a:ext cx="4809138" cy="937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24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 Squared: how much of the model is justified from the selected feature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783057" y="8638189"/>
            <a:ext cx="4735705" cy="327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24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indifferent to Fine Tuning 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28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74459" y="0"/>
            <a:ext cx="11013541" cy="10287000"/>
            <a:chOff x="0" y="0"/>
            <a:chExt cx="1706286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06286" cy="1593725"/>
            </a:xfrm>
            <a:custGeom>
              <a:avLst/>
              <a:gdLst/>
              <a:ahLst/>
              <a:cxnLst/>
              <a:rect r="r" b="b" t="t" l="l"/>
              <a:pathLst>
                <a:path h="1593725" w="1706286">
                  <a:moveTo>
                    <a:pt x="0" y="0"/>
                  </a:moveTo>
                  <a:lnTo>
                    <a:pt x="1706286" y="0"/>
                  </a:lnTo>
                  <a:lnTo>
                    <a:pt x="1706286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0" r="-4453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392964" y="4460465"/>
            <a:ext cx="6656239" cy="956748"/>
            <a:chOff x="0" y="0"/>
            <a:chExt cx="8874985" cy="127566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790609"/>
              <a:ext cx="8874985" cy="4850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83"/>
                </a:lnSpc>
              </a:pPr>
              <a:r>
                <a:rPr lang="en-US" sz="2300" spc="138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Snippet of the model code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8575"/>
              <a:ext cx="8874985" cy="5784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</a:pPr>
              <a:r>
                <a:rPr lang="en-US" b="true" sz="3000" spc="177">
                  <a:solidFill>
                    <a:srgbClr val="F8A94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Modeling</a:t>
              </a:r>
              <a:r>
                <a:rPr lang="en-US" b="true" sz="3000" spc="177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 - Building the model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01682" y="1805639"/>
            <a:ext cx="10084637" cy="848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99"/>
              </a:lnSpc>
              <a:spcBef>
                <a:spcPct val="0"/>
              </a:spcBef>
            </a:pPr>
            <a:r>
              <a:rPr lang="en-US" b="true" sz="6399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RESULTS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866193" y="3460254"/>
            <a:ext cx="12818466" cy="4917515"/>
            <a:chOff x="0" y="0"/>
            <a:chExt cx="17091288" cy="6556686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7609553" cy="6556686"/>
              <a:chOff x="0" y="0"/>
              <a:chExt cx="1201848" cy="1035559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201847" cy="1035558"/>
              </a:xfrm>
              <a:custGeom>
                <a:avLst/>
                <a:gdLst/>
                <a:ahLst/>
                <a:cxnLst/>
                <a:rect r="r" b="b" t="t" l="l"/>
                <a:pathLst>
                  <a:path h="1035558" w="1201847">
                    <a:moveTo>
                      <a:pt x="69183" y="0"/>
                    </a:moveTo>
                    <a:lnTo>
                      <a:pt x="1132665" y="0"/>
                    </a:lnTo>
                    <a:cubicBezTo>
                      <a:pt x="1170873" y="0"/>
                      <a:pt x="1201847" y="30974"/>
                      <a:pt x="1201847" y="69183"/>
                    </a:cubicBezTo>
                    <a:lnTo>
                      <a:pt x="1201847" y="966376"/>
                    </a:lnTo>
                    <a:cubicBezTo>
                      <a:pt x="1201847" y="984724"/>
                      <a:pt x="1194559" y="1002321"/>
                      <a:pt x="1181584" y="1015295"/>
                    </a:cubicBezTo>
                    <a:cubicBezTo>
                      <a:pt x="1168610" y="1028270"/>
                      <a:pt x="1151013" y="1035558"/>
                      <a:pt x="1132665" y="1035558"/>
                    </a:cubicBezTo>
                    <a:lnTo>
                      <a:pt x="69183" y="1035558"/>
                    </a:lnTo>
                    <a:cubicBezTo>
                      <a:pt x="50834" y="1035558"/>
                      <a:pt x="33237" y="1028270"/>
                      <a:pt x="20263" y="1015295"/>
                    </a:cubicBezTo>
                    <a:cubicBezTo>
                      <a:pt x="7289" y="1002321"/>
                      <a:pt x="0" y="984724"/>
                      <a:pt x="0" y="966376"/>
                    </a:cubicBezTo>
                    <a:lnTo>
                      <a:pt x="0" y="69183"/>
                    </a:lnTo>
                    <a:cubicBezTo>
                      <a:pt x="0" y="50834"/>
                      <a:pt x="7289" y="33237"/>
                      <a:pt x="20263" y="20263"/>
                    </a:cubicBezTo>
                    <a:cubicBezTo>
                      <a:pt x="33237" y="7289"/>
                      <a:pt x="50834" y="0"/>
                      <a:pt x="69183" y="0"/>
                    </a:cubicBezTo>
                    <a:close/>
                  </a:path>
                </a:pathLst>
              </a:custGeom>
              <a:solidFill>
                <a:srgbClr val="F8A94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38100"/>
                <a:ext cx="1201848" cy="9974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00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9481736" y="0"/>
              <a:ext cx="7609553" cy="6556686"/>
              <a:chOff x="0" y="0"/>
              <a:chExt cx="1201848" cy="1035559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201847" cy="1035558"/>
              </a:xfrm>
              <a:custGeom>
                <a:avLst/>
                <a:gdLst/>
                <a:ahLst/>
                <a:cxnLst/>
                <a:rect r="r" b="b" t="t" l="l"/>
                <a:pathLst>
                  <a:path h="1035558" w="1201847">
                    <a:moveTo>
                      <a:pt x="69183" y="0"/>
                    </a:moveTo>
                    <a:lnTo>
                      <a:pt x="1132665" y="0"/>
                    </a:lnTo>
                    <a:cubicBezTo>
                      <a:pt x="1170873" y="0"/>
                      <a:pt x="1201847" y="30974"/>
                      <a:pt x="1201847" y="69183"/>
                    </a:cubicBezTo>
                    <a:lnTo>
                      <a:pt x="1201847" y="966376"/>
                    </a:lnTo>
                    <a:cubicBezTo>
                      <a:pt x="1201847" y="984724"/>
                      <a:pt x="1194559" y="1002321"/>
                      <a:pt x="1181584" y="1015295"/>
                    </a:cubicBezTo>
                    <a:cubicBezTo>
                      <a:pt x="1168610" y="1028270"/>
                      <a:pt x="1151013" y="1035558"/>
                      <a:pt x="1132665" y="1035558"/>
                    </a:cubicBezTo>
                    <a:lnTo>
                      <a:pt x="69183" y="1035558"/>
                    </a:lnTo>
                    <a:cubicBezTo>
                      <a:pt x="50834" y="1035558"/>
                      <a:pt x="33237" y="1028270"/>
                      <a:pt x="20263" y="1015295"/>
                    </a:cubicBezTo>
                    <a:cubicBezTo>
                      <a:pt x="7289" y="1002321"/>
                      <a:pt x="0" y="984724"/>
                      <a:pt x="0" y="966376"/>
                    </a:cubicBezTo>
                    <a:lnTo>
                      <a:pt x="0" y="69183"/>
                    </a:lnTo>
                    <a:cubicBezTo>
                      <a:pt x="0" y="50834"/>
                      <a:pt x="7289" y="33237"/>
                      <a:pt x="20263" y="20263"/>
                    </a:cubicBezTo>
                    <a:cubicBezTo>
                      <a:pt x="33237" y="7289"/>
                      <a:pt x="50834" y="0"/>
                      <a:pt x="69183" y="0"/>
                    </a:cubicBezTo>
                    <a:close/>
                  </a:path>
                </a:pathLst>
              </a:custGeom>
              <a:solidFill>
                <a:srgbClr val="F8A94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38100"/>
                <a:ext cx="1201848" cy="9974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400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1081554" y="1144913"/>
              <a:ext cx="5114856" cy="793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77"/>
                </a:lnSpc>
                <a:spcBef>
                  <a:spcPct val="0"/>
                </a:spcBef>
              </a:pPr>
              <a:r>
                <a:rPr lang="en-US" b="true" sz="4377">
                  <a:solidFill>
                    <a:srgbClr val="000000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MSE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510282" y="3173735"/>
              <a:ext cx="7001961" cy="5623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8058" indent="-324029" lvl="1">
                <a:lnSpc>
                  <a:spcPts val="3001"/>
                </a:lnSpc>
                <a:buFont typeface="Arial"/>
                <a:buChar char="•"/>
              </a:pPr>
              <a:r>
                <a:rPr lang="en-US" sz="3001">
                  <a:solidFill>
                    <a:srgbClr val="000000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2.67 on validation set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510282" y="4545830"/>
              <a:ext cx="6407652" cy="5623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8058" indent="-324029" lvl="1">
                <a:lnSpc>
                  <a:spcPts val="3001"/>
                </a:lnSpc>
                <a:buFont typeface="Arial"/>
                <a:buChar char="•"/>
              </a:pPr>
              <a:r>
                <a:rPr lang="en-US" sz="3001">
                  <a:solidFill>
                    <a:srgbClr val="000000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2.63 on Test set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0447310" y="1124787"/>
              <a:ext cx="5910423" cy="793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377"/>
                </a:lnSpc>
                <a:spcBef>
                  <a:spcPct val="0"/>
                </a:spcBef>
              </a:pPr>
              <a:r>
                <a:rPr lang="en-US" b="true" sz="4377">
                  <a:solidFill>
                    <a:srgbClr val="000000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R Squared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9901541" y="3173735"/>
              <a:ext cx="7001961" cy="5623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8058" indent="-324029" lvl="1">
                <a:lnSpc>
                  <a:spcPts val="3001"/>
                </a:lnSpc>
                <a:buFont typeface="Arial"/>
                <a:buChar char="•"/>
              </a:pPr>
              <a:r>
                <a:rPr lang="en-US" sz="3001">
                  <a:solidFill>
                    <a:srgbClr val="000000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0.95 on validation set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9901541" y="4545830"/>
              <a:ext cx="7001961" cy="5623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8058" indent="-324029" lvl="1">
                <a:lnSpc>
                  <a:spcPts val="3001"/>
                </a:lnSpc>
                <a:buFont typeface="Arial"/>
                <a:buChar char="•"/>
              </a:pPr>
              <a:r>
                <a:rPr lang="en-US" sz="3001">
                  <a:solidFill>
                    <a:srgbClr val="000000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0.95 on Test set*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28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74459" y="0"/>
            <a:ext cx="11013541" cy="10287000"/>
            <a:chOff x="0" y="0"/>
            <a:chExt cx="1706286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06286" cy="1593725"/>
            </a:xfrm>
            <a:custGeom>
              <a:avLst/>
              <a:gdLst/>
              <a:ahLst/>
              <a:cxnLst/>
              <a:rect r="r" b="b" t="t" l="l"/>
              <a:pathLst>
                <a:path h="1593725" w="1706286">
                  <a:moveTo>
                    <a:pt x="0" y="0"/>
                  </a:moveTo>
                  <a:lnTo>
                    <a:pt x="1706286" y="0"/>
                  </a:lnTo>
                  <a:lnTo>
                    <a:pt x="1706286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0" t="0" r="-37864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392964" y="4460465"/>
            <a:ext cx="6656239" cy="956748"/>
            <a:chOff x="0" y="0"/>
            <a:chExt cx="8874985" cy="127566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790609"/>
              <a:ext cx="8874985" cy="4850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83"/>
                </a:lnSpc>
              </a:pPr>
              <a:r>
                <a:rPr lang="en-US" sz="2300" spc="138">
                  <a:solidFill>
                    <a:srgbClr val="FFFFFF"/>
                  </a:solidFill>
                  <a:latin typeface="Questrial"/>
                  <a:ea typeface="Questrial"/>
                  <a:cs typeface="Questrial"/>
                  <a:sym typeface="Questrial"/>
                </a:rPr>
                <a:t>Snippet of the Grid search code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8575"/>
              <a:ext cx="8874985" cy="5784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40"/>
                </a:lnSpc>
              </a:pPr>
              <a:r>
                <a:rPr lang="en-US" b="true" sz="3000" spc="177">
                  <a:solidFill>
                    <a:srgbClr val="F8A94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Improving</a:t>
              </a:r>
              <a:r>
                <a:rPr lang="en-US" b="true" sz="3000" spc="177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 - Tuning The Model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77" r="0" b="-927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01682" y="1805639"/>
            <a:ext cx="10084637" cy="848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99"/>
              </a:lnSpc>
              <a:spcBef>
                <a:spcPct val="0"/>
              </a:spcBef>
            </a:pPr>
            <a:r>
              <a:rPr lang="en-US" b="true" sz="6399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BEST PARAMETERS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117143" y="4131819"/>
            <a:ext cx="14053715" cy="3472252"/>
            <a:chOff x="0" y="0"/>
            <a:chExt cx="18738287" cy="4629669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8685581" cy="1848974"/>
              <a:chOff x="0" y="0"/>
              <a:chExt cx="1449917" cy="308656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449917" cy="308656"/>
              </a:xfrm>
              <a:custGeom>
                <a:avLst/>
                <a:gdLst/>
                <a:ahLst/>
                <a:cxnLst/>
                <a:rect r="r" b="b" t="t" l="l"/>
                <a:pathLst>
                  <a:path h="308656" w="1449917">
                    <a:moveTo>
                      <a:pt x="52033" y="0"/>
                    </a:moveTo>
                    <a:lnTo>
                      <a:pt x="1397884" y="0"/>
                    </a:lnTo>
                    <a:cubicBezTo>
                      <a:pt x="1411684" y="0"/>
                      <a:pt x="1424919" y="5482"/>
                      <a:pt x="1434677" y="15240"/>
                    </a:cubicBezTo>
                    <a:cubicBezTo>
                      <a:pt x="1444435" y="24998"/>
                      <a:pt x="1449917" y="38233"/>
                      <a:pt x="1449917" y="52033"/>
                    </a:cubicBezTo>
                    <a:lnTo>
                      <a:pt x="1449917" y="256623"/>
                    </a:lnTo>
                    <a:cubicBezTo>
                      <a:pt x="1449917" y="270423"/>
                      <a:pt x="1444435" y="283658"/>
                      <a:pt x="1434677" y="293416"/>
                    </a:cubicBezTo>
                    <a:cubicBezTo>
                      <a:pt x="1424919" y="303174"/>
                      <a:pt x="1411684" y="308656"/>
                      <a:pt x="1397884" y="308656"/>
                    </a:cubicBezTo>
                    <a:lnTo>
                      <a:pt x="52033" y="308656"/>
                    </a:lnTo>
                    <a:cubicBezTo>
                      <a:pt x="38233" y="308656"/>
                      <a:pt x="24998" y="303174"/>
                      <a:pt x="15240" y="293416"/>
                    </a:cubicBezTo>
                    <a:cubicBezTo>
                      <a:pt x="5482" y="283658"/>
                      <a:pt x="0" y="270423"/>
                      <a:pt x="0" y="256623"/>
                    </a:cubicBezTo>
                    <a:lnTo>
                      <a:pt x="0" y="52033"/>
                    </a:lnTo>
                    <a:cubicBezTo>
                      <a:pt x="0" y="38233"/>
                      <a:pt x="5482" y="24998"/>
                      <a:pt x="15240" y="15240"/>
                    </a:cubicBezTo>
                    <a:cubicBezTo>
                      <a:pt x="24998" y="5482"/>
                      <a:pt x="38233" y="0"/>
                      <a:pt x="52033" y="0"/>
                    </a:cubicBezTo>
                    <a:close/>
                  </a:path>
                </a:pathLst>
              </a:custGeom>
              <a:solidFill>
                <a:srgbClr val="F8A94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47625"/>
                <a:ext cx="1449917" cy="261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9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990066" y="584919"/>
              <a:ext cx="6705449" cy="7553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41"/>
                </a:lnSpc>
                <a:spcBef>
                  <a:spcPct val="0"/>
                </a:spcBef>
              </a:pPr>
              <a:r>
                <a:rPr lang="en-US" b="true" sz="4141">
                  <a:solidFill>
                    <a:srgbClr val="000000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Max Depth = None</a:t>
              </a:r>
            </a:p>
          </p:txBody>
        </p:sp>
        <p:grpSp>
          <p:nvGrpSpPr>
            <p:cNvPr name="Group 9" id="9"/>
            <p:cNvGrpSpPr/>
            <p:nvPr/>
          </p:nvGrpSpPr>
          <p:grpSpPr>
            <a:xfrm rot="0">
              <a:off x="0" y="2780695"/>
              <a:ext cx="8685581" cy="1848974"/>
              <a:chOff x="0" y="0"/>
              <a:chExt cx="1449917" cy="30865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449917" cy="308656"/>
              </a:xfrm>
              <a:custGeom>
                <a:avLst/>
                <a:gdLst/>
                <a:ahLst/>
                <a:cxnLst/>
                <a:rect r="r" b="b" t="t" l="l"/>
                <a:pathLst>
                  <a:path h="308656" w="1449917">
                    <a:moveTo>
                      <a:pt x="52033" y="0"/>
                    </a:moveTo>
                    <a:lnTo>
                      <a:pt x="1397884" y="0"/>
                    </a:lnTo>
                    <a:cubicBezTo>
                      <a:pt x="1411684" y="0"/>
                      <a:pt x="1424919" y="5482"/>
                      <a:pt x="1434677" y="15240"/>
                    </a:cubicBezTo>
                    <a:cubicBezTo>
                      <a:pt x="1444435" y="24998"/>
                      <a:pt x="1449917" y="38233"/>
                      <a:pt x="1449917" y="52033"/>
                    </a:cubicBezTo>
                    <a:lnTo>
                      <a:pt x="1449917" y="256623"/>
                    </a:lnTo>
                    <a:cubicBezTo>
                      <a:pt x="1449917" y="270423"/>
                      <a:pt x="1444435" y="283658"/>
                      <a:pt x="1434677" y="293416"/>
                    </a:cubicBezTo>
                    <a:cubicBezTo>
                      <a:pt x="1424919" y="303174"/>
                      <a:pt x="1411684" y="308656"/>
                      <a:pt x="1397884" y="308656"/>
                    </a:cubicBezTo>
                    <a:lnTo>
                      <a:pt x="52033" y="308656"/>
                    </a:lnTo>
                    <a:cubicBezTo>
                      <a:pt x="38233" y="308656"/>
                      <a:pt x="24998" y="303174"/>
                      <a:pt x="15240" y="293416"/>
                    </a:cubicBezTo>
                    <a:cubicBezTo>
                      <a:pt x="5482" y="283658"/>
                      <a:pt x="0" y="270423"/>
                      <a:pt x="0" y="256623"/>
                    </a:cubicBezTo>
                    <a:lnTo>
                      <a:pt x="0" y="52033"/>
                    </a:lnTo>
                    <a:cubicBezTo>
                      <a:pt x="0" y="38233"/>
                      <a:pt x="5482" y="24998"/>
                      <a:pt x="15240" y="15240"/>
                    </a:cubicBezTo>
                    <a:cubicBezTo>
                      <a:pt x="24998" y="5482"/>
                      <a:pt x="38233" y="0"/>
                      <a:pt x="52033" y="0"/>
                    </a:cubicBezTo>
                    <a:close/>
                  </a:path>
                </a:pathLst>
              </a:custGeom>
              <a:solidFill>
                <a:srgbClr val="F8A94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47625"/>
                <a:ext cx="1449917" cy="261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9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495033" y="3365614"/>
              <a:ext cx="7695515" cy="7553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41"/>
                </a:lnSpc>
                <a:spcBef>
                  <a:spcPct val="0"/>
                </a:spcBef>
              </a:pPr>
              <a:r>
                <a:rPr lang="en-US" b="true" sz="4141">
                  <a:solidFill>
                    <a:srgbClr val="000000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min_samples_leaf = 1</a:t>
              </a:r>
            </a:p>
          </p:txBody>
        </p:sp>
        <p:grpSp>
          <p:nvGrpSpPr>
            <p:cNvPr name="Group 13" id="13"/>
            <p:cNvGrpSpPr/>
            <p:nvPr/>
          </p:nvGrpSpPr>
          <p:grpSpPr>
            <a:xfrm rot="0">
              <a:off x="10052706" y="2780695"/>
              <a:ext cx="8685581" cy="1848974"/>
              <a:chOff x="0" y="0"/>
              <a:chExt cx="1449917" cy="30865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449917" cy="308656"/>
              </a:xfrm>
              <a:custGeom>
                <a:avLst/>
                <a:gdLst/>
                <a:ahLst/>
                <a:cxnLst/>
                <a:rect r="r" b="b" t="t" l="l"/>
                <a:pathLst>
                  <a:path h="308656" w="1449917">
                    <a:moveTo>
                      <a:pt x="52033" y="0"/>
                    </a:moveTo>
                    <a:lnTo>
                      <a:pt x="1397884" y="0"/>
                    </a:lnTo>
                    <a:cubicBezTo>
                      <a:pt x="1411684" y="0"/>
                      <a:pt x="1424919" y="5482"/>
                      <a:pt x="1434677" y="15240"/>
                    </a:cubicBezTo>
                    <a:cubicBezTo>
                      <a:pt x="1444435" y="24998"/>
                      <a:pt x="1449917" y="38233"/>
                      <a:pt x="1449917" y="52033"/>
                    </a:cubicBezTo>
                    <a:lnTo>
                      <a:pt x="1449917" y="256623"/>
                    </a:lnTo>
                    <a:cubicBezTo>
                      <a:pt x="1449917" y="270423"/>
                      <a:pt x="1444435" y="283658"/>
                      <a:pt x="1434677" y="293416"/>
                    </a:cubicBezTo>
                    <a:cubicBezTo>
                      <a:pt x="1424919" y="303174"/>
                      <a:pt x="1411684" y="308656"/>
                      <a:pt x="1397884" y="308656"/>
                    </a:cubicBezTo>
                    <a:lnTo>
                      <a:pt x="52033" y="308656"/>
                    </a:lnTo>
                    <a:cubicBezTo>
                      <a:pt x="38233" y="308656"/>
                      <a:pt x="24998" y="303174"/>
                      <a:pt x="15240" y="293416"/>
                    </a:cubicBezTo>
                    <a:cubicBezTo>
                      <a:pt x="5482" y="283658"/>
                      <a:pt x="0" y="270423"/>
                      <a:pt x="0" y="256623"/>
                    </a:cubicBezTo>
                    <a:lnTo>
                      <a:pt x="0" y="52033"/>
                    </a:lnTo>
                    <a:cubicBezTo>
                      <a:pt x="0" y="38233"/>
                      <a:pt x="5482" y="24998"/>
                      <a:pt x="15240" y="15240"/>
                    </a:cubicBezTo>
                    <a:cubicBezTo>
                      <a:pt x="24998" y="5482"/>
                      <a:pt x="38233" y="0"/>
                      <a:pt x="52033" y="0"/>
                    </a:cubicBezTo>
                    <a:close/>
                  </a:path>
                </a:pathLst>
              </a:custGeom>
              <a:solidFill>
                <a:srgbClr val="F8A94F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47625"/>
                <a:ext cx="1449917" cy="261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99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10300222" y="3365614"/>
              <a:ext cx="8190548" cy="7553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41"/>
                </a:lnSpc>
                <a:spcBef>
                  <a:spcPct val="0"/>
                </a:spcBef>
              </a:pPr>
              <a:r>
                <a:rPr lang="en-US" b="true" sz="4141">
                  <a:solidFill>
                    <a:srgbClr val="000000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min_samples_split =  2</a:t>
              </a:r>
            </a:p>
          </p:txBody>
        </p:sp>
        <p:grpSp>
          <p:nvGrpSpPr>
            <p:cNvPr name="Group 17" id="17"/>
            <p:cNvGrpSpPr/>
            <p:nvPr/>
          </p:nvGrpSpPr>
          <p:grpSpPr>
            <a:xfrm rot="0">
              <a:off x="10052706" y="0"/>
              <a:ext cx="8685581" cy="1848974"/>
              <a:chOff x="0" y="0"/>
              <a:chExt cx="1449917" cy="308656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449917" cy="308656"/>
              </a:xfrm>
              <a:custGeom>
                <a:avLst/>
                <a:gdLst/>
                <a:ahLst/>
                <a:cxnLst/>
                <a:rect r="r" b="b" t="t" l="l"/>
                <a:pathLst>
                  <a:path h="308656" w="1449917">
                    <a:moveTo>
                      <a:pt x="52033" y="0"/>
                    </a:moveTo>
                    <a:lnTo>
                      <a:pt x="1397884" y="0"/>
                    </a:lnTo>
                    <a:cubicBezTo>
                      <a:pt x="1411684" y="0"/>
                      <a:pt x="1424919" y="5482"/>
                      <a:pt x="1434677" y="15240"/>
                    </a:cubicBezTo>
                    <a:cubicBezTo>
                      <a:pt x="1444435" y="24998"/>
                      <a:pt x="1449917" y="38233"/>
                      <a:pt x="1449917" y="52033"/>
                    </a:cubicBezTo>
                    <a:lnTo>
                      <a:pt x="1449917" y="256623"/>
                    </a:lnTo>
                    <a:cubicBezTo>
                      <a:pt x="1449917" y="270423"/>
                      <a:pt x="1444435" y="283658"/>
                      <a:pt x="1434677" y="293416"/>
                    </a:cubicBezTo>
                    <a:cubicBezTo>
                      <a:pt x="1424919" y="303174"/>
                      <a:pt x="1411684" y="308656"/>
                      <a:pt x="1397884" y="308656"/>
                    </a:cubicBezTo>
                    <a:lnTo>
                      <a:pt x="52033" y="308656"/>
                    </a:lnTo>
                    <a:cubicBezTo>
                      <a:pt x="38233" y="308656"/>
                      <a:pt x="24998" y="303174"/>
                      <a:pt x="15240" y="293416"/>
                    </a:cubicBezTo>
                    <a:cubicBezTo>
                      <a:pt x="5482" y="283658"/>
                      <a:pt x="0" y="270423"/>
                      <a:pt x="0" y="256623"/>
                    </a:cubicBezTo>
                    <a:lnTo>
                      <a:pt x="0" y="52033"/>
                    </a:lnTo>
                    <a:cubicBezTo>
                      <a:pt x="0" y="38233"/>
                      <a:pt x="5482" y="24998"/>
                      <a:pt x="15240" y="15240"/>
                    </a:cubicBezTo>
                    <a:cubicBezTo>
                      <a:pt x="24998" y="5482"/>
                      <a:pt x="38233" y="0"/>
                      <a:pt x="52033" y="0"/>
                    </a:cubicBezTo>
                    <a:close/>
                  </a:path>
                </a:pathLst>
              </a:custGeom>
              <a:solidFill>
                <a:srgbClr val="00AE50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47625"/>
                <a:ext cx="1449917" cy="26103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99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10783579" y="584919"/>
              <a:ext cx="7223834" cy="7553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41"/>
                </a:lnSpc>
                <a:spcBef>
                  <a:spcPct val="0"/>
                </a:spcBef>
              </a:pPr>
              <a:r>
                <a:rPr lang="en-US" b="true" sz="4141">
                  <a:solidFill>
                    <a:srgbClr val="000000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n_estimators = 200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28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983154">
            <a:off x="-1830086" y="5680708"/>
            <a:ext cx="9169399" cy="5054631"/>
          </a:xfrm>
          <a:custGeom>
            <a:avLst/>
            <a:gdLst/>
            <a:ahLst/>
            <a:cxnLst/>
            <a:rect r="r" b="b" t="t" l="l"/>
            <a:pathLst>
              <a:path h="5054631" w="9169399">
                <a:moveTo>
                  <a:pt x="0" y="0"/>
                </a:moveTo>
                <a:lnTo>
                  <a:pt x="9169399" y="0"/>
                </a:lnTo>
                <a:lnTo>
                  <a:pt x="9169399" y="5054631"/>
                </a:lnTo>
                <a:lnTo>
                  <a:pt x="0" y="50546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35708" y="4057174"/>
            <a:ext cx="6208292" cy="731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82"/>
              </a:lnSpc>
            </a:pPr>
            <a:r>
              <a:rPr lang="en-US" sz="2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A Comparison of Mean Square Error and R Squared before and after Fine Tuning.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935708" y="2512662"/>
            <a:ext cx="5876093" cy="1221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</a:pPr>
            <a:r>
              <a:rPr lang="en-US" b="true" sz="7200">
                <a:solidFill>
                  <a:srgbClr val="FFBD59"/>
                </a:solidFill>
                <a:latin typeface="Mont Heavy"/>
                <a:ea typeface="Mont Heavy"/>
                <a:cs typeface="Mont Heavy"/>
                <a:sym typeface="Mont Heavy"/>
              </a:rPr>
              <a:t>Fine Tuning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895162" y="2393247"/>
            <a:ext cx="5692349" cy="5500506"/>
            <a:chOff x="0" y="0"/>
            <a:chExt cx="7589799" cy="7334008"/>
          </a:xfrm>
        </p:grpSpPr>
        <p:sp>
          <p:nvSpPr>
            <p:cNvPr name="AutoShape 6" id="6"/>
            <p:cNvSpPr/>
            <p:nvPr/>
          </p:nvSpPr>
          <p:spPr>
            <a:xfrm rot="5381082">
              <a:off x="-2252833" y="3916242"/>
              <a:ext cx="5769837" cy="0"/>
            </a:xfrm>
            <a:prstGeom prst="line">
              <a:avLst/>
            </a:prstGeom>
            <a:ln cap="rnd" w="101600">
              <a:solidFill>
                <a:srgbClr val="FFFFFF"/>
              </a:solidFill>
              <a:prstDash val="sysDot"/>
              <a:headEnd type="none" len="sm" w="sm"/>
              <a:tailEnd type="none" len="sm" w="sm"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450081"/>
              <a:ext cx="1264171" cy="1264171"/>
            </a:xfrm>
            <a:custGeom>
              <a:avLst/>
              <a:gdLst/>
              <a:ahLst/>
              <a:cxnLst/>
              <a:rect r="r" b="b" t="t" l="l"/>
              <a:pathLst>
                <a:path h="1264171" w="1264171">
                  <a:moveTo>
                    <a:pt x="0" y="0"/>
                  </a:moveTo>
                  <a:lnTo>
                    <a:pt x="1264171" y="0"/>
                  </a:lnTo>
                  <a:lnTo>
                    <a:pt x="1264171" y="1264172"/>
                  </a:lnTo>
                  <a:lnTo>
                    <a:pt x="0" y="1264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25606" t="-26363" r="-27121" b="-26363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2027999" y="-9525"/>
              <a:ext cx="3355246" cy="847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</a:pPr>
              <a:r>
                <a:rPr lang="en-US" sz="2100" spc="42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BEFORE FINE TUNING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2027999" y="561975"/>
              <a:ext cx="4393564" cy="12404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816"/>
                </a:lnSpc>
              </a:pPr>
              <a:r>
                <a:rPr lang="en-US" b="true" sz="4800">
                  <a:solidFill>
                    <a:srgbClr val="FFFFFF"/>
                  </a:solidFill>
                  <a:latin typeface="Mont Bold"/>
                  <a:ea typeface="Mont Bold"/>
                  <a:cs typeface="Mont Bold"/>
                  <a:sym typeface="Mont Bold"/>
                </a:rPr>
                <a:t>MSE = 2.67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0" y="3224948"/>
              <a:ext cx="1264171" cy="1264171"/>
            </a:xfrm>
            <a:custGeom>
              <a:avLst/>
              <a:gdLst/>
              <a:ahLst/>
              <a:cxnLst/>
              <a:rect r="r" b="b" t="t" l="l"/>
              <a:pathLst>
                <a:path h="1264171" w="1264171">
                  <a:moveTo>
                    <a:pt x="0" y="0"/>
                  </a:moveTo>
                  <a:lnTo>
                    <a:pt x="1264171" y="0"/>
                  </a:lnTo>
                  <a:lnTo>
                    <a:pt x="1264171" y="1264171"/>
                  </a:lnTo>
                  <a:lnTo>
                    <a:pt x="0" y="1264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25606" t="-26363" r="-27121" b="-26363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2027999" y="3127292"/>
              <a:ext cx="3355246" cy="428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</a:pPr>
              <a:r>
                <a:rPr lang="en-US" sz="2100" spc="42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FINE TUNING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2027999" y="3336842"/>
              <a:ext cx="5561800" cy="12404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816"/>
                </a:lnSpc>
              </a:pPr>
              <a:r>
                <a:rPr lang="en-US" b="true" sz="4800">
                  <a:solidFill>
                    <a:srgbClr val="FFFFFF"/>
                  </a:solidFill>
                  <a:latin typeface="Mont Bold"/>
                  <a:ea typeface="Mont Bold"/>
                  <a:cs typeface="Mont Bold"/>
                  <a:sym typeface="Mont Bold"/>
                </a:rPr>
                <a:t>GRID SEARCH</a:t>
              </a:r>
            </a:p>
          </p:txBody>
        </p:sp>
        <p:sp>
          <p:nvSpPr>
            <p:cNvPr name="Freeform 13" id="13"/>
            <p:cNvSpPr/>
            <p:nvPr/>
          </p:nvSpPr>
          <p:spPr>
            <a:xfrm flipH="false" flipV="false" rot="0">
              <a:off x="0" y="5981706"/>
              <a:ext cx="1264171" cy="1264171"/>
            </a:xfrm>
            <a:custGeom>
              <a:avLst/>
              <a:gdLst/>
              <a:ahLst/>
              <a:cxnLst/>
              <a:rect r="r" b="b" t="t" l="l"/>
              <a:pathLst>
                <a:path h="1264171" w="1264171">
                  <a:moveTo>
                    <a:pt x="0" y="0"/>
                  </a:moveTo>
                  <a:lnTo>
                    <a:pt x="1264171" y="0"/>
                  </a:lnTo>
                  <a:lnTo>
                    <a:pt x="1264171" y="1264171"/>
                  </a:lnTo>
                  <a:lnTo>
                    <a:pt x="0" y="12641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25606" t="-26363" r="-27121" b="-26363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2027999" y="5884049"/>
              <a:ext cx="4961570" cy="428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520"/>
                </a:lnSpc>
              </a:pPr>
              <a:r>
                <a:rPr lang="en-US" sz="2100" spc="420">
                  <a:solidFill>
                    <a:srgbClr val="FFFFFF"/>
                  </a:solidFill>
                  <a:latin typeface="Garet"/>
                  <a:ea typeface="Garet"/>
                  <a:cs typeface="Garet"/>
                  <a:sym typeface="Garet"/>
                </a:rPr>
                <a:t>AFTER FINE TUNING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2027999" y="6093599"/>
              <a:ext cx="4627211" cy="12404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6816"/>
                </a:lnSpc>
              </a:pPr>
              <a:r>
                <a:rPr lang="en-US" b="true" sz="4800">
                  <a:solidFill>
                    <a:srgbClr val="FFFFFF"/>
                  </a:solidFill>
                  <a:latin typeface="Mont Bold"/>
                  <a:ea typeface="Mont Bold"/>
                  <a:cs typeface="Mont Bold"/>
                  <a:sym typeface="Mont Bold"/>
                </a:rPr>
                <a:t>MSE = 2.63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935708" y="6267617"/>
            <a:ext cx="6034365" cy="731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82"/>
              </a:lnSpc>
            </a:pPr>
            <a:r>
              <a:rPr lang="en-US" sz="2100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We used Grid Search for hyper parameters fine tuning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935708" y="5250656"/>
            <a:ext cx="5876093" cy="817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00"/>
              </a:lnSpc>
            </a:pPr>
            <a:r>
              <a:rPr lang="en-US" b="true" sz="4800">
                <a:solidFill>
                  <a:srgbClr val="FFBD59"/>
                </a:solidFill>
                <a:latin typeface="Mont Heavy"/>
                <a:ea typeface="Mont Heavy"/>
                <a:cs typeface="Mont Heavy"/>
                <a:sym typeface="Mont Heavy"/>
              </a:rPr>
              <a:t>Method Used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28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60588" y="0"/>
            <a:ext cx="7327412" cy="10287000"/>
            <a:chOff x="0" y="0"/>
            <a:chExt cx="9769883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3288" t="0" r="23288" b="0"/>
            <a:stretch>
              <a:fillRect/>
            </a:stretch>
          </p:blipFill>
          <p:spPr>
            <a:xfrm flipH="false" flipV="false">
              <a:off x="0" y="0"/>
              <a:ext cx="9769883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63560" y="3407794"/>
            <a:ext cx="1476665" cy="147666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C785C">
                    <a:alpha val="100000"/>
                  </a:srgbClr>
                </a:gs>
                <a:gs pos="100000">
                  <a:srgbClr val="EE65BC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63560" y="5640465"/>
            <a:ext cx="1476665" cy="1476665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C785C">
                    <a:alpha val="100000"/>
                  </a:srgbClr>
                </a:gs>
                <a:gs pos="100000">
                  <a:srgbClr val="EE65BC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63560" y="7781635"/>
            <a:ext cx="1476665" cy="147666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C785C">
                    <a:alpha val="100000"/>
                  </a:srgbClr>
                </a:gs>
                <a:gs pos="100000">
                  <a:srgbClr val="EE65BC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445350" y="1152525"/>
            <a:ext cx="6965051" cy="848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99"/>
              </a:lnSpc>
              <a:spcBef>
                <a:spcPct val="0"/>
              </a:spcBef>
            </a:pPr>
            <a:r>
              <a:rPr lang="en-US" b="true" sz="6399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Conclusion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27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36342" y="3397723"/>
            <a:ext cx="4911431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b="true" sz="3600">
                <a:solidFill>
                  <a:srgbClr val="FC785C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Best Model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836342" y="5538893"/>
            <a:ext cx="6183066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b="true" sz="3600">
                <a:solidFill>
                  <a:srgbClr val="EE65BC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Top Predictive Features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836342" y="4010125"/>
            <a:ext cx="7858125" cy="691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60"/>
              </a:lnSpc>
            </a:pPr>
            <a:r>
              <a:rPr lang="en-US" b="true" sz="2400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Random Forest </a:t>
            </a:r>
            <a:r>
              <a:rPr lang="en-US" sz="24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emerged as the most effective model for predicting player performance.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836342" y="6151295"/>
            <a:ext cx="7858125" cy="103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60"/>
              </a:lnSpc>
            </a:pPr>
            <a:r>
              <a:rPr lang="en-US" sz="24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The features with the highest impact on overall rating were </a:t>
            </a:r>
            <a:r>
              <a:rPr lang="en-US" b="true" sz="2400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Potential</a:t>
            </a:r>
            <a:r>
              <a:rPr lang="en-US" sz="24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, </a:t>
            </a:r>
            <a:r>
              <a:rPr lang="en-US" b="true" sz="2400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Reactions</a:t>
            </a:r>
            <a:r>
              <a:rPr lang="en-US" sz="24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, </a:t>
            </a:r>
            <a:r>
              <a:rPr lang="en-US" b="true" sz="2400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Ball Control</a:t>
            </a:r>
            <a:r>
              <a:rPr lang="en-US" sz="24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, </a:t>
            </a:r>
            <a:r>
              <a:rPr lang="en-US" b="true" sz="2400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Short Passing</a:t>
            </a:r>
            <a:r>
              <a:rPr lang="en-US" sz="24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, and </a:t>
            </a:r>
            <a:r>
              <a:rPr lang="en-US" b="true" sz="2400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Standing Tackle</a:t>
            </a:r>
            <a:r>
              <a:rPr lang="en-US" sz="24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836342" y="7678147"/>
            <a:ext cx="6402855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b="true" sz="3600">
                <a:solidFill>
                  <a:srgbClr val="F8A94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Project Impact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836342" y="8292465"/>
            <a:ext cx="7858125" cy="1377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60"/>
              </a:lnSpc>
            </a:pPr>
            <a:r>
              <a:rPr lang="en-US" sz="2400">
                <a:solidFill>
                  <a:srgbClr val="FFFFFF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Revised Python programming skills and reinforced AI fundamentals through data preprocessing, feature selection, model evaluation, and visualization techniques.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421322" y="1738719"/>
            <a:ext cx="7412689" cy="741268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C785C">
                    <a:alpha val="100000"/>
                  </a:srgbClr>
                </a:gs>
                <a:gs pos="100000">
                  <a:srgbClr val="EE65BC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5400000">
            <a:off x="1071045" y="8329952"/>
            <a:ext cx="1761028" cy="928348"/>
          </a:xfrm>
          <a:custGeom>
            <a:avLst/>
            <a:gdLst/>
            <a:ahLst/>
            <a:cxnLst/>
            <a:rect r="r" b="b" t="t" l="l"/>
            <a:pathLst>
              <a:path h="928348" w="1761028">
                <a:moveTo>
                  <a:pt x="0" y="0"/>
                </a:moveTo>
                <a:lnTo>
                  <a:pt x="1761027" y="0"/>
                </a:lnTo>
                <a:lnTo>
                  <a:pt x="1761027" y="928348"/>
                </a:lnTo>
                <a:lnTo>
                  <a:pt x="0" y="9283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101929" r="-13043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070274" y="4061919"/>
            <a:ext cx="11561548" cy="170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799"/>
              </a:lnSpc>
            </a:pPr>
            <a:r>
              <a:rPr lang="en-US" b="true" sz="12799" strike="noStrike" u="none">
                <a:solidFill>
                  <a:srgbClr val="F9DD17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28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860225">
            <a:off x="12926962" y="4667372"/>
            <a:ext cx="9987884" cy="9875520"/>
          </a:xfrm>
          <a:custGeom>
            <a:avLst/>
            <a:gdLst/>
            <a:ahLst/>
            <a:cxnLst/>
            <a:rect r="r" b="b" t="t" l="l"/>
            <a:pathLst>
              <a:path h="9875520" w="9987884">
                <a:moveTo>
                  <a:pt x="0" y="0"/>
                </a:moveTo>
                <a:lnTo>
                  <a:pt x="9987884" y="0"/>
                </a:lnTo>
                <a:lnTo>
                  <a:pt x="9987884" y="9875520"/>
                </a:lnTo>
                <a:lnTo>
                  <a:pt x="0" y="9875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5185370">
            <a:off x="-3542676" y="-3258225"/>
            <a:ext cx="9142752" cy="9039896"/>
          </a:xfrm>
          <a:custGeom>
            <a:avLst/>
            <a:gdLst/>
            <a:ahLst/>
            <a:cxnLst/>
            <a:rect r="r" b="b" t="t" l="l"/>
            <a:pathLst>
              <a:path h="9039896" w="9142752">
                <a:moveTo>
                  <a:pt x="0" y="0"/>
                </a:moveTo>
                <a:lnTo>
                  <a:pt x="9142752" y="0"/>
                </a:lnTo>
                <a:lnTo>
                  <a:pt x="9142752" y="9039895"/>
                </a:lnTo>
                <a:lnTo>
                  <a:pt x="0" y="90398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3609871" y="3882046"/>
            <a:ext cx="11068259" cy="2224157"/>
            <a:chOff x="0" y="0"/>
            <a:chExt cx="2915097" cy="58578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15097" cy="585786"/>
            </a:xfrm>
            <a:custGeom>
              <a:avLst/>
              <a:gdLst/>
              <a:ahLst/>
              <a:cxnLst/>
              <a:rect r="r" b="b" t="t" l="l"/>
              <a:pathLst>
                <a:path h="585786" w="2915097">
                  <a:moveTo>
                    <a:pt x="0" y="0"/>
                  </a:moveTo>
                  <a:lnTo>
                    <a:pt x="2915097" y="0"/>
                  </a:lnTo>
                  <a:lnTo>
                    <a:pt x="2915097" y="585786"/>
                  </a:lnTo>
                  <a:lnTo>
                    <a:pt x="0" y="585786"/>
                  </a:lnTo>
                  <a:close/>
                </a:path>
              </a:pathLst>
            </a:custGeom>
            <a:solidFill>
              <a:srgbClr val="F2F4F5">
                <a:alpha val="15686"/>
              </a:srgbClr>
            </a:solidFill>
            <a:ln w="38100" cap="sq">
              <a:solidFill>
                <a:srgbClr val="F2F4F5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61925"/>
              <a:ext cx="2915097" cy="7477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0942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118275" y="4269473"/>
            <a:ext cx="10051450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 spc="454">
                <a:solidFill>
                  <a:srgbClr val="FC785C"/>
                </a:solidFill>
                <a:latin typeface="Alata"/>
                <a:ea typeface="Alata"/>
                <a:cs typeface="Alata"/>
                <a:sym typeface="Alata"/>
              </a:rPr>
              <a:t>DATA EXPLORATION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687658"/>
            <a:ext cx="1974094" cy="1837792"/>
            <a:chOff x="0" y="0"/>
            <a:chExt cx="830396" cy="7730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30396" cy="773061"/>
            </a:xfrm>
            <a:custGeom>
              <a:avLst/>
              <a:gdLst/>
              <a:ahLst/>
              <a:cxnLst/>
              <a:rect r="r" b="b" t="t" l="l"/>
              <a:pathLst>
                <a:path h="773061" w="830396">
                  <a:moveTo>
                    <a:pt x="200010" y="0"/>
                  </a:moveTo>
                  <a:lnTo>
                    <a:pt x="630386" y="0"/>
                  </a:lnTo>
                  <a:cubicBezTo>
                    <a:pt x="683432" y="0"/>
                    <a:pt x="734305" y="21072"/>
                    <a:pt x="771814" y="58581"/>
                  </a:cubicBezTo>
                  <a:cubicBezTo>
                    <a:pt x="809323" y="96091"/>
                    <a:pt x="830396" y="146964"/>
                    <a:pt x="830396" y="200010"/>
                  </a:cubicBezTo>
                  <a:lnTo>
                    <a:pt x="830396" y="573051"/>
                  </a:lnTo>
                  <a:cubicBezTo>
                    <a:pt x="830396" y="626097"/>
                    <a:pt x="809323" y="676970"/>
                    <a:pt x="771814" y="714479"/>
                  </a:cubicBezTo>
                  <a:cubicBezTo>
                    <a:pt x="734305" y="751989"/>
                    <a:pt x="683432" y="773061"/>
                    <a:pt x="630386" y="773061"/>
                  </a:cubicBezTo>
                  <a:lnTo>
                    <a:pt x="200010" y="773061"/>
                  </a:lnTo>
                  <a:cubicBezTo>
                    <a:pt x="146964" y="773061"/>
                    <a:pt x="96091" y="751989"/>
                    <a:pt x="58581" y="714479"/>
                  </a:cubicBezTo>
                  <a:cubicBezTo>
                    <a:pt x="21072" y="676970"/>
                    <a:pt x="0" y="626097"/>
                    <a:pt x="0" y="573051"/>
                  </a:cubicBezTo>
                  <a:lnTo>
                    <a:pt x="0" y="200010"/>
                  </a:lnTo>
                  <a:cubicBezTo>
                    <a:pt x="0" y="146964"/>
                    <a:pt x="21072" y="96091"/>
                    <a:pt x="58581" y="58581"/>
                  </a:cubicBezTo>
                  <a:cubicBezTo>
                    <a:pt x="96091" y="21072"/>
                    <a:pt x="146964" y="0"/>
                    <a:pt x="200010" y="0"/>
                  </a:cubicBezTo>
                  <a:close/>
                </a:path>
              </a:pathLst>
            </a:custGeom>
            <a:solidFill>
              <a:srgbClr val="2D284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830396" cy="734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6895021"/>
            <a:ext cx="1974094" cy="1837792"/>
            <a:chOff x="0" y="0"/>
            <a:chExt cx="830396" cy="7730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30396" cy="773061"/>
            </a:xfrm>
            <a:custGeom>
              <a:avLst/>
              <a:gdLst/>
              <a:ahLst/>
              <a:cxnLst/>
              <a:rect r="r" b="b" t="t" l="l"/>
              <a:pathLst>
                <a:path h="773061" w="830396">
                  <a:moveTo>
                    <a:pt x="200010" y="0"/>
                  </a:moveTo>
                  <a:lnTo>
                    <a:pt x="630386" y="0"/>
                  </a:lnTo>
                  <a:cubicBezTo>
                    <a:pt x="683432" y="0"/>
                    <a:pt x="734305" y="21072"/>
                    <a:pt x="771814" y="58581"/>
                  </a:cubicBezTo>
                  <a:cubicBezTo>
                    <a:pt x="809323" y="96091"/>
                    <a:pt x="830396" y="146964"/>
                    <a:pt x="830396" y="200010"/>
                  </a:cubicBezTo>
                  <a:lnTo>
                    <a:pt x="830396" y="573051"/>
                  </a:lnTo>
                  <a:cubicBezTo>
                    <a:pt x="830396" y="626097"/>
                    <a:pt x="809323" y="676970"/>
                    <a:pt x="771814" y="714479"/>
                  </a:cubicBezTo>
                  <a:cubicBezTo>
                    <a:pt x="734305" y="751989"/>
                    <a:pt x="683432" y="773061"/>
                    <a:pt x="630386" y="773061"/>
                  </a:cubicBezTo>
                  <a:lnTo>
                    <a:pt x="200010" y="773061"/>
                  </a:lnTo>
                  <a:cubicBezTo>
                    <a:pt x="146964" y="773061"/>
                    <a:pt x="96091" y="751989"/>
                    <a:pt x="58581" y="714479"/>
                  </a:cubicBezTo>
                  <a:cubicBezTo>
                    <a:pt x="21072" y="676970"/>
                    <a:pt x="0" y="626097"/>
                    <a:pt x="0" y="573051"/>
                  </a:cubicBezTo>
                  <a:lnTo>
                    <a:pt x="0" y="200010"/>
                  </a:lnTo>
                  <a:cubicBezTo>
                    <a:pt x="0" y="146964"/>
                    <a:pt x="21072" y="96091"/>
                    <a:pt x="58581" y="58581"/>
                  </a:cubicBezTo>
                  <a:cubicBezTo>
                    <a:pt x="96091" y="21072"/>
                    <a:pt x="146964" y="0"/>
                    <a:pt x="200010" y="0"/>
                  </a:cubicBezTo>
                  <a:close/>
                </a:path>
              </a:pathLst>
            </a:custGeom>
            <a:solidFill>
              <a:srgbClr val="2D284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38100"/>
              <a:ext cx="830396" cy="734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92906" y="4970354"/>
            <a:ext cx="1045682" cy="1272401"/>
          </a:xfrm>
          <a:custGeom>
            <a:avLst/>
            <a:gdLst/>
            <a:ahLst/>
            <a:cxnLst/>
            <a:rect r="r" b="b" t="t" l="l"/>
            <a:pathLst>
              <a:path h="1272401" w="1045682">
                <a:moveTo>
                  <a:pt x="0" y="0"/>
                </a:moveTo>
                <a:lnTo>
                  <a:pt x="1045682" y="0"/>
                </a:lnTo>
                <a:lnTo>
                  <a:pt x="1045682" y="1272401"/>
                </a:lnTo>
                <a:lnTo>
                  <a:pt x="0" y="12724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0">
            <a:off x="1388300" y="7015084"/>
            <a:ext cx="1254894" cy="1597666"/>
          </a:xfrm>
          <a:custGeom>
            <a:avLst/>
            <a:gdLst/>
            <a:ahLst/>
            <a:cxnLst/>
            <a:rect r="r" b="b" t="t" l="l"/>
            <a:pathLst>
              <a:path h="1597666" w="1254894">
                <a:moveTo>
                  <a:pt x="0" y="1597666"/>
                </a:moveTo>
                <a:lnTo>
                  <a:pt x="1254894" y="1597666"/>
                </a:lnTo>
                <a:lnTo>
                  <a:pt x="1254894" y="0"/>
                </a:lnTo>
                <a:lnTo>
                  <a:pt x="0" y="0"/>
                </a:lnTo>
                <a:lnTo>
                  <a:pt x="0" y="159766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435261" y="-1462901"/>
            <a:ext cx="2595384" cy="6686550"/>
            <a:chOff x="0" y="0"/>
            <a:chExt cx="683558" cy="176106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83558" cy="1761067"/>
            </a:xfrm>
            <a:custGeom>
              <a:avLst/>
              <a:gdLst/>
              <a:ahLst/>
              <a:cxnLst/>
              <a:rect r="r" b="b" t="t" l="l"/>
              <a:pathLst>
                <a:path h="1761067" w="683558">
                  <a:moveTo>
                    <a:pt x="227976" y="1741998"/>
                  </a:moveTo>
                  <a:cubicBezTo>
                    <a:pt x="263020" y="1753511"/>
                    <a:pt x="302861" y="1761067"/>
                    <a:pt x="341963" y="1761067"/>
                  </a:cubicBezTo>
                  <a:cubicBezTo>
                    <a:pt x="381066" y="1761067"/>
                    <a:pt x="418694" y="1754590"/>
                    <a:pt x="453368" y="1743076"/>
                  </a:cubicBezTo>
                  <a:cubicBezTo>
                    <a:pt x="454107" y="1742716"/>
                    <a:pt x="454845" y="1742716"/>
                    <a:pt x="455582" y="1742357"/>
                  </a:cubicBezTo>
                  <a:cubicBezTo>
                    <a:pt x="585801" y="1696302"/>
                    <a:pt x="681714" y="1574688"/>
                    <a:pt x="683558" y="1411501"/>
                  </a:cubicBezTo>
                  <a:lnTo>
                    <a:pt x="683558" y="0"/>
                  </a:lnTo>
                  <a:lnTo>
                    <a:pt x="0" y="0"/>
                  </a:lnTo>
                  <a:lnTo>
                    <a:pt x="0" y="1410453"/>
                  </a:lnTo>
                  <a:cubicBezTo>
                    <a:pt x="1844" y="1575407"/>
                    <a:pt x="96281" y="1697022"/>
                    <a:pt x="227976" y="1741998"/>
                  </a:cubicBezTo>
                  <a:close/>
                </a:path>
              </a:pathLst>
            </a:custGeom>
            <a:solidFill>
              <a:srgbClr val="2D284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38100"/>
              <a:ext cx="683558" cy="15959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030645" y="0"/>
            <a:ext cx="6257355" cy="10287000"/>
            <a:chOff x="0" y="0"/>
            <a:chExt cx="969428" cy="15937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69428" cy="1593725"/>
            </a:xfrm>
            <a:custGeom>
              <a:avLst/>
              <a:gdLst/>
              <a:ahLst/>
              <a:cxnLst/>
              <a:rect r="r" b="b" t="t" l="l"/>
              <a:pathLst>
                <a:path h="1593725" w="969428">
                  <a:moveTo>
                    <a:pt x="0" y="0"/>
                  </a:moveTo>
                  <a:lnTo>
                    <a:pt x="969428" y="0"/>
                  </a:lnTo>
                  <a:lnTo>
                    <a:pt x="96942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6"/>
              <a:stretch>
                <a:fillRect l="-55552" t="0" r="-55552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3357593" y="5631319"/>
            <a:ext cx="8753483" cy="327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00"/>
              </a:lnSpc>
            </a:pPr>
            <a:r>
              <a:rPr lang="en-US" sz="2400" u="sng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  <a:hlinkClick r:id="rId7" tooltip="https://www.kaggle.com/datasets/hugomathien/soccer"/>
              </a:rPr>
              <a:t>Kaggle’s European Soccer Database</a:t>
            </a:r>
            <a:r>
              <a:rPr lang="en-US" sz="24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(2008-2016).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357593" y="7533443"/>
            <a:ext cx="7375620" cy="63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40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Analysis of player performance metrics and predictive modeling for overall ratings.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357593" y="6909481"/>
            <a:ext cx="4376742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Problem Domain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357593" y="5006479"/>
            <a:ext cx="2903008" cy="49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Origin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1502547"/>
            <a:ext cx="7936835" cy="869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00"/>
              </a:lnSpc>
              <a:spcBef>
                <a:spcPct val="0"/>
              </a:spcBef>
            </a:pPr>
            <a:r>
              <a:rPr lang="en-US" b="true" sz="650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Dataset Overview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2D28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2441988"/>
          <a:ext cx="16230600" cy="7064158"/>
        </p:xfrm>
        <a:graphic>
          <a:graphicData uri="http://schemas.openxmlformats.org/drawingml/2006/table">
            <a:tbl>
              <a:tblPr/>
              <a:tblGrid>
                <a:gridCol w="3541000"/>
                <a:gridCol w="2541268"/>
                <a:gridCol w="10148332"/>
              </a:tblGrid>
              <a:tr h="8830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Feature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785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Data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785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785C"/>
                    </a:solidFill>
                  </a:tcPr>
                </a:tc>
              </a:tr>
              <a:tr h="8830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785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Numerical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785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Unique identifier for each entry in the player attributes table.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785C"/>
                    </a:solidFill>
                  </a:tcPr>
                </a:tc>
              </a:tr>
              <a:tr h="8830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overall_rating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785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Numerical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785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Overall performance rating of the player.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785C"/>
                    </a:solidFill>
                  </a:tcPr>
                </a:tc>
              </a:tr>
              <a:tr h="8830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potential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785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Numerical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785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Player's potential rating.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785C"/>
                    </a:solidFill>
                  </a:tcPr>
                </a:tc>
              </a:tr>
              <a:tr h="8830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Reactions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785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Numerical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785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Reflex speed and response to gameplay.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785C"/>
                    </a:solidFill>
                  </a:tcPr>
                </a:tc>
              </a:tr>
              <a:tr h="8830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Ball Control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785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Numerical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785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Ability to maintain possession under pressure.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785C"/>
                    </a:solidFill>
                  </a:tcPr>
                </a:tc>
              </a:tr>
              <a:tr h="8830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Short Passing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785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Numerical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785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Accuracy in close-range passing.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785C"/>
                    </a:solidFill>
                  </a:tcPr>
                </a:tc>
              </a:tr>
              <a:tr h="8830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Standing Tackle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785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Numerical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785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Defensive ability to win the ball without fouling.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785C"/>
                    </a:solidFill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4961942" y="823008"/>
            <a:ext cx="8364116" cy="848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99"/>
              </a:lnSpc>
              <a:spcBef>
                <a:spcPct val="0"/>
              </a:spcBef>
            </a:pPr>
            <a:r>
              <a:rPr lang="en-US" b="true" sz="6399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Feature Description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2D28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40836" y="3361602"/>
            <a:ext cx="5564913" cy="3158712"/>
            <a:chOff x="0" y="0"/>
            <a:chExt cx="1465656" cy="8319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65656" cy="831924"/>
            </a:xfrm>
            <a:custGeom>
              <a:avLst/>
              <a:gdLst/>
              <a:ahLst/>
              <a:cxnLst/>
              <a:rect r="r" b="b" t="t" l="l"/>
              <a:pathLst>
                <a:path h="831924" w="1465656">
                  <a:moveTo>
                    <a:pt x="70951" y="0"/>
                  </a:moveTo>
                  <a:lnTo>
                    <a:pt x="1394705" y="0"/>
                  </a:lnTo>
                  <a:cubicBezTo>
                    <a:pt x="1413522" y="0"/>
                    <a:pt x="1431569" y="7475"/>
                    <a:pt x="1444875" y="20781"/>
                  </a:cubicBezTo>
                  <a:cubicBezTo>
                    <a:pt x="1458181" y="34087"/>
                    <a:pt x="1465656" y="52134"/>
                    <a:pt x="1465656" y="70951"/>
                  </a:cubicBezTo>
                  <a:lnTo>
                    <a:pt x="1465656" y="760973"/>
                  </a:lnTo>
                  <a:cubicBezTo>
                    <a:pt x="1465656" y="779790"/>
                    <a:pt x="1458181" y="797837"/>
                    <a:pt x="1444875" y="811143"/>
                  </a:cubicBezTo>
                  <a:cubicBezTo>
                    <a:pt x="1431569" y="824449"/>
                    <a:pt x="1413522" y="831924"/>
                    <a:pt x="1394705" y="831924"/>
                  </a:cubicBezTo>
                  <a:lnTo>
                    <a:pt x="70951" y="831924"/>
                  </a:lnTo>
                  <a:cubicBezTo>
                    <a:pt x="31766" y="831924"/>
                    <a:pt x="0" y="800158"/>
                    <a:pt x="0" y="760973"/>
                  </a:cubicBezTo>
                  <a:lnTo>
                    <a:pt x="0" y="70951"/>
                  </a:lnTo>
                  <a:cubicBezTo>
                    <a:pt x="0" y="52134"/>
                    <a:pt x="7475" y="34087"/>
                    <a:pt x="20781" y="20781"/>
                  </a:cubicBezTo>
                  <a:cubicBezTo>
                    <a:pt x="34087" y="7475"/>
                    <a:pt x="52134" y="0"/>
                    <a:pt x="70951" y="0"/>
                  </a:cubicBezTo>
                  <a:close/>
                </a:path>
              </a:pathLst>
            </a:custGeom>
            <a:solidFill>
              <a:srgbClr val="FC785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38100"/>
              <a:ext cx="1465656" cy="7938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197804" y="3325296"/>
            <a:ext cx="5749361" cy="3158712"/>
            <a:chOff x="0" y="0"/>
            <a:chExt cx="1514235" cy="8319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14235" cy="831924"/>
            </a:xfrm>
            <a:custGeom>
              <a:avLst/>
              <a:gdLst/>
              <a:ahLst/>
              <a:cxnLst/>
              <a:rect r="r" b="b" t="t" l="l"/>
              <a:pathLst>
                <a:path h="831924" w="1514235">
                  <a:moveTo>
                    <a:pt x="68675" y="0"/>
                  </a:moveTo>
                  <a:lnTo>
                    <a:pt x="1445560" y="0"/>
                  </a:lnTo>
                  <a:cubicBezTo>
                    <a:pt x="1483488" y="0"/>
                    <a:pt x="1514235" y="30747"/>
                    <a:pt x="1514235" y="68675"/>
                  </a:cubicBezTo>
                  <a:lnTo>
                    <a:pt x="1514235" y="763249"/>
                  </a:lnTo>
                  <a:cubicBezTo>
                    <a:pt x="1514235" y="801177"/>
                    <a:pt x="1483488" y="831924"/>
                    <a:pt x="1445560" y="831924"/>
                  </a:cubicBezTo>
                  <a:lnTo>
                    <a:pt x="68675" y="831924"/>
                  </a:lnTo>
                  <a:cubicBezTo>
                    <a:pt x="30747" y="831924"/>
                    <a:pt x="0" y="801177"/>
                    <a:pt x="0" y="763249"/>
                  </a:cubicBezTo>
                  <a:lnTo>
                    <a:pt x="0" y="68675"/>
                  </a:lnTo>
                  <a:cubicBezTo>
                    <a:pt x="0" y="30747"/>
                    <a:pt x="30747" y="0"/>
                    <a:pt x="68675" y="0"/>
                  </a:cubicBezTo>
                  <a:close/>
                </a:path>
              </a:pathLst>
            </a:custGeom>
            <a:solidFill>
              <a:srgbClr val="FC785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38100"/>
              <a:ext cx="1514235" cy="7938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662367" y="1123950"/>
            <a:ext cx="10963267" cy="739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00"/>
              </a:lnSpc>
              <a:spcBef>
                <a:spcPct val="0"/>
              </a:spcBef>
            </a:pPr>
            <a:r>
              <a:rPr lang="en-US" b="true" sz="5500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Structure &amp; Missing Values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20237" y="3682059"/>
            <a:ext cx="3492960" cy="366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9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Dataset Structure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83677" y="4462090"/>
            <a:ext cx="4729125" cy="306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230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Rows: </a:t>
            </a:r>
            <a:r>
              <a:rPr lang="en-US" b="true" sz="230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18,207</a:t>
            </a:r>
            <a:r>
              <a:rPr lang="en-US" sz="23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records.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83677" y="4942752"/>
            <a:ext cx="4735705" cy="306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230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Columns: </a:t>
            </a:r>
            <a:r>
              <a:rPr lang="en-US" b="true" sz="230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42</a:t>
            </a:r>
            <a:r>
              <a:rPr lang="en-US" sz="23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features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306089" y="3682059"/>
            <a:ext cx="2953461" cy="366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9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Missing Values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83677" y="5420143"/>
            <a:ext cx="4735705" cy="306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230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Linked to </a:t>
            </a:r>
            <a:r>
              <a:rPr lang="en-US" b="true" sz="230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Player</a:t>
            </a:r>
            <a:r>
              <a:rPr lang="en-US" sz="23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table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39205" y="4400798"/>
            <a:ext cx="5322071" cy="671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2645"/>
              </a:lnSpc>
              <a:buFont typeface="Arial"/>
              <a:buChar char="•"/>
            </a:pPr>
            <a:r>
              <a:rPr lang="en-US" b="true" sz="230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Potential, Reactions, </a:t>
            </a:r>
            <a:r>
              <a:rPr lang="en-US" sz="23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and</a:t>
            </a:r>
            <a:r>
              <a:rPr lang="en-US" b="true" sz="230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  <a:r>
              <a:rPr lang="en-US" sz="23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B</a:t>
            </a:r>
            <a:r>
              <a:rPr lang="en-US" b="true" sz="230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all Control </a:t>
            </a:r>
            <a:r>
              <a:rPr lang="en-US" sz="23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are</a:t>
            </a:r>
            <a:r>
              <a:rPr lang="en-US" b="true" sz="230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</a:t>
            </a:r>
            <a:r>
              <a:rPr lang="en-US" sz="23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missing</a:t>
            </a:r>
            <a:r>
              <a:rPr lang="en-US" b="true" sz="230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~836 </a:t>
            </a:r>
            <a:r>
              <a:rPr lang="en-US" sz="23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values</a:t>
            </a:r>
            <a:r>
              <a:rPr lang="en-US" b="true" sz="230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439205" y="5279937"/>
            <a:ext cx="5322071" cy="671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2645"/>
              </a:lnSpc>
              <a:buFont typeface="Arial"/>
              <a:buChar char="•"/>
            </a:pPr>
            <a:r>
              <a:rPr lang="en-US" b="true" sz="230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No missing values</a:t>
            </a:r>
            <a:r>
              <a:rPr lang="en-US" sz="23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for</a:t>
            </a:r>
            <a:r>
              <a:rPr lang="en-US" b="true" sz="230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 Short Passing</a:t>
            </a:r>
            <a:r>
              <a:rPr lang="en-US" sz="23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and </a:t>
            </a:r>
            <a:r>
              <a:rPr lang="en-US" b="true" sz="230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Standing Tackle.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3586134" y="7251070"/>
            <a:ext cx="11115732" cy="2120487"/>
            <a:chOff x="0" y="0"/>
            <a:chExt cx="2927600" cy="55848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927600" cy="558482"/>
            </a:xfrm>
            <a:custGeom>
              <a:avLst/>
              <a:gdLst/>
              <a:ahLst/>
              <a:cxnLst/>
              <a:rect r="r" b="b" t="t" l="l"/>
              <a:pathLst>
                <a:path h="558482" w="2927600">
                  <a:moveTo>
                    <a:pt x="35521" y="0"/>
                  </a:moveTo>
                  <a:lnTo>
                    <a:pt x="2892079" y="0"/>
                  </a:lnTo>
                  <a:cubicBezTo>
                    <a:pt x="2911697" y="0"/>
                    <a:pt x="2927600" y="15903"/>
                    <a:pt x="2927600" y="35521"/>
                  </a:cubicBezTo>
                  <a:lnTo>
                    <a:pt x="2927600" y="522962"/>
                  </a:lnTo>
                  <a:cubicBezTo>
                    <a:pt x="2927600" y="542579"/>
                    <a:pt x="2911697" y="558482"/>
                    <a:pt x="2892079" y="558482"/>
                  </a:cubicBezTo>
                  <a:lnTo>
                    <a:pt x="35521" y="558482"/>
                  </a:lnTo>
                  <a:cubicBezTo>
                    <a:pt x="15903" y="558482"/>
                    <a:pt x="0" y="542579"/>
                    <a:pt x="0" y="522962"/>
                  </a:cubicBezTo>
                  <a:lnTo>
                    <a:pt x="0" y="35521"/>
                  </a:lnTo>
                  <a:cubicBezTo>
                    <a:pt x="0" y="15903"/>
                    <a:pt x="15903" y="0"/>
                    <a:pt x="35521" y="0"/>
                  </a:cubicBezTo>
                  <a:close/>
                </a:path>
              </a:pathLst>
            </a:custGeom>
            <a:solidFill>
              <a:srgbClr val="FC785C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38100"/>
              <a:ext cx="2927600" cy="5203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0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3792960" y="7722492"/>
            <a:ext cx="9340478" cy="306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2300"/>
              </a:lnSpc>
              <a:buFont typeface="Arial"/>
              <a:buChar char="•"/>
            </a:pPr>
            <a:r>
              <a:rPr lang="en-US" b="true" sz="230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Duplicates</a:t>
            </a:r>
            <a:r>
              <a:rPr lang="en-US" sz="23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: None found in the dataset.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792960" y="8402577"/>
            <a:ext cx="10756254" cy="671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2645"/>
              </a:lnSpc>
              <a:buFont typeface="Arial"/>
              <a:buChar char="•"/>
            </a:pPr>
            <a:r>
              <a:rPr lang="en-US" b="true" sz="2300">
                <a:solidFill>
                  <a:srgbClr val="00000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Impact</a:t>
            </a:r>
            <a:r>
              <a:rPr lang="en-US" sz="23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: Missing values could bias performance analysis; imputation strategies required.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28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520315"/>
            <a:ext cx="9661795" cy="5246370"/>
            <a:chOff x="0" y="0"/>
            <a:chExt cx="1496865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96865" cy="812800"/>
            </a:xfrm>
            <a:custGeom>
              <a:avLst/>
              <a:gdLst/>
              <a:ahLst/>
              <a:cxnLst/>
              <a:rect r="r" b="b" t="t" l="l"/>
              <a:pathLst>
                <a:path h="812800" w="1496865">
                  <a:moveTo>
                    <a:pt x="0" y="0"/>
                  </a:moveTo>
                  <a:lnTo>
                    <a:pt x="1496865" y="0"/>
                  </a:lnTo>
                  <a:lnTo>
                    <a:pt x="149686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0" t="0" r="-428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504512" y="977899"/>
            <a:ext cx="4009391" cy="8331202"/>
          </a:xfrm>
          <a:custGeom>
            <a:avLst/>
            <a:gdLst/>
            <a:ahLst/>
            <a:cxnLst/>
            <a:rect r="r" b="b" t="t" l="l"/>
            <a:pathLst>
              <a:path h="8331202" w="4009391">
                <a:moveTo>
                  <a:pt x="0" y="0"/>
                </a:moveTo>
                <a:lnTo>
                  <a:pt x="4009391" y="0"/>
                </a:lnTo>
                <a:lnTo>
                  <a:pt x="4009391" y="8331202"/>
                </a:lnTo>
                <a:lnTo>
                  <a:pt x="0" y="8331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2D28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2629879"/>
          <a:ext cx="16230600" cy="6185900"/>
        </p:xfrm>
        <a:graphic>
          <a:graphicData uri="http://schemas.openxmlformats.org/drawingml/2006/table">
            <a:tbl>
              <a:tblPr/>
              <a:tblGrid>
                <a:gridCol w="5147654"/>
                <a:gridCol w="3694315"/>
                <a:gridCol w="3694315"/>
                <a:gridCol w="3694315"/>
              </a:tblGrid>
              <a:tr h="883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Feature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785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Mean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785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Median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785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Std. Dev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785C"/>
                    </a:solidFill>
                  </a:tcPr>
                </a:tc>
              </a:tr>
              <a:tr h="883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overall_rating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785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68.6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785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67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785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 7.04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785C"/>
                    </a:solidFill>
                  </a:tcPr>
                </a:tc>
              </a:tr>
              <a:tr h="883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potential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785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71.5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785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72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785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9.4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785C"/>
                    </a:solidFill>
                  </a:tcPr>
                </a:tc>
              </a:tr>
              <a:tr h="883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Reactions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785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59.8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785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61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785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10.1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785C"/>
                    </a:solidFill>
                  </a:tcPr>
                </a:tc>
              </a:tr>
              <a:tr h="883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Ball Control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785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63.9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785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65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785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10.2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785C"/>
                    </a:solidFill>
                  </a:tcPr>
                </a:tc>
              </a:tr>
              <a:tr h="883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Short Passing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785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63.5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785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64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785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10.4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785C"/>
                    </a:solidFill>
                  </a:tcPr>
                </a:tc>
              </a:tr>
              <a:tr h="883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000000"/>
                          </a:solidFill>
                          <a:latin typeface="Montserrat Classic Bold"/>
                          <a:ea typeface="Montserrat Classic Bold"/>
                          <a:cs typeface="Montserrat Classic Bold"/>
                          <a:sym typeface="Montserrat Classic Bold"/>
                        </a:rPr>
                        <a:t>Standing Tackle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785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58.1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785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59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785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  <a:ea typeface="Montserrat Classic"/>
                          <a:cs typeface="Montserrat Classic"/>
                          <a:sym typeface="Montserrat Classic"/>
                        </a:rPr>
                        <a:t>10.6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785C"/>
                    </a:solidFill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4719250" y="823008"/>
            <a:ext cx="8849500" cy="848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99"/>
              </a:lnSpc>
              <a:spcBef>
                <a:spcPct val="0"/>
              </a:spcBef>
            </a:pPr>
            <a:r>
              <a:rPr lang="en-US" b="true" sz="6399">
                <a:solidFill>
                  <a:srgbClr val="FFFFFF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Statistical Summary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D28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2949877" cy="5246370"/>
            <a:chOff x="0" y="0"/>
            <a:chExt cx="2006275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06275" cy="812800"/>
            </a:xfrm>
            <a:custGeom>
              <a:avLst/>
              <a:gdLst/>
              <a:ahLst/>
              <a:cxnLst/>
              <a:rect r="r" b="b" t="t" l="l"/>
              <a:pathLst>
                <a:path h="812800" w="2006275">
                  <a:moveTo>
                    <a:pt x="0" y="0"/>
                  </a:moveTo>
                  <a:lnTo>
                    <a:pt x="2006275" y="0"/>
                  </a:lnTo>
                  <a:lnTo>
                    <a:pt x="200627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0" t="-138" r="0" b="-138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981828" y="5246370"/>
            <a:ext cx="8306172" cy="5040630"/>
          </a:xfrm>
          <a:custGeom>
            <a:avLst/>
            <a:gdLst/>
            <a:ahLst/>
            <a:cxnLst/>
            <a:rect r="r" b="b" t="t" l="l"/>
            <a:pathLst>
              <a:path h="5040630" w="8306172">
                <a:moveTo>
                  <a:pt x="0" y="0"/>
                </a:moveTo>
                <a:lnTo>
                  <a:pt x="8306172" y="0"/>
                </a:lnTo>
                <a:lnTo>
                  <a:pt x="8306172" y="5040630"/>
                </a:lnTo>
                <a:lnTo>
                  <a:pt x="0" y="50406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6379" b="-2548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DAGXcID0YHc</dc:identifier>
  <dcterms:modified xsi:type="dcterms:W3CDTF">2011-08-01T06:04:30Z</dcterms:modified>
  <cp:revision>1</cp:revision>
  <dc:title>Copy of ICS 474 Project</dc:title>
</cp:coreProperties>
</file>